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0" r:id="rId2"/>
    <p:sldId id="264" r:id="rId3"/>
    <p:sldId id="293" r:id="rId4"/>
    <p:sldId id="312" r:id="rId5"/>
    <p:sldId id="313" r:id="rId6"/>
    <p:sldId id="314" r:id="rId7"/>
    <p:sldId id="295" r:id="rId8"/>
    <p:sldId id="315" r:id="rId9"/>
    <p:sldId id="327" r:id="rId10"/>
    <p:sldId id="316" r:id="rId11"/>
    <p:sldId id="318" r:id="rId12"/>
    <p:sldId id="319" r:id="rId13"/>
    <p:sldId id="320" r:id="rId14"/>
    <p:sldId id="321" r:id="rId15"/>
    <p:sldId id="322" r:id="rId16"/>
    <p:sldId id="324" r:id="rId17"/>
    <p:sldId id="325" r:id="rId18"/>
    <p:sldId id="275" r:id="rId19"/>
    <p:sldId id="294" r:id="rId20"/>
    <p:sldId id="328" r:id="rId21"/>
    <p:sldId id="258" r:id="rId22"/>
    <p:sldId id="259" r:id="rId23"/>
    <p:sldId id="257" r:id="rId24"/>
    <p:sldId id="330" r:id="rId25"/>
    <p:sldId id="317" r:id="rId26"/>
    <p:sldId id="332" r:id="rId27"/>
    <p:sldId id="331" r:id="rId28"/>
    <p:sldId id="329" r:id="rId29"/>
    <p:sldId id="323" r:id="rId30"/>
    <p:sldId id="326" r:id="rId31"/>
    <p:sldId id="261" r:id="rId32"/>
    <p:sldId id="256" r:id="rId33"/>
    <p:sldId id="297" r:id="rId34"/>
  </p:sldIdLst>
  <p:sldSz cx="9144000" cy="6858000" type="screen4x3"/>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90" y="21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045" cy="512460"/>
          </a:xfrm>
          <a:prstGeom prst="rect">
            <a:avLst/>
          </a:prstGeom>
        </p:spPr>
        <p:txBody>
          <a:bodyPr vert="horz" lIns="93772" tIns="46886" rIns="93772" bIns="46886" rtlCol="0"/>
          <a:lstStyle>
            <a:lvl1pPr algn="l">
              <a:defRPr sz="1200"/>
            </a:lvl1pPr>
          </a:lstStyle>
          <a:p>
            <a:endParaRPr kumimoji="1" lang="ja-JP" altLang="en-US"/>
          </a:p>
        </p:txBody>
      </p:sp>
      <p:sp>
        <p:nvSpPr>
          <p:cNvPr id="3" name="日付プレースホルダー 2"/>
          <p:cNvSpPr>
            <a:spLocks noGrp="1"/>
          </p:cNvSpPr>
          <p:nvPr>
            <p:ph type="dt" idx="1"/>
          </p:nvPr>
        </p:nvSpPr>
        <p:spPr>
          <a:xfrm>
            <a:off x="4024380" y="0"/>
            <a:ext cx="3078045" cy="512460"/>
          </a:xfrm>
          <a:prstGeom prst="rect">
            <a:avLst/>
          </a:prstGeom>
        </p:spPr>
        <p:txBody>
          <a:bodyPr vert="horz" lIns="93772" tIns="46886" rIns="93772" bIns="46886" rtlCol="0"/>
          <a:lstStyle>
            <a:lvl1pPr algn="r">
              <a:defRPr sz="1200"/>
            </a:lvl1pPr>
          </a:lstStyle>
          <a:p>
            <a:fld id="{ADB328E9-FFAC-4EC1-AD29-C7E56EC87523}" type="datetimeFigureOut">
              <a:rPr kumimoji="1" lang="ja-JP" altLang="en-US" smtClean="0"/>
              <a:t>2021/3/11</a:t>
            </a:fld>
            <a:endParaRPr kumimoji="1" lang="ja-JP" altLang="en-US"/>
          </a:p>
        </p:txBody>
      </p:sp>
      <p:sp>
        <p:nvSpPr>
          <p:cNvPr id="4" name="スライド イメージ プレースホルダー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3772" tIns="46886" rIns="93772" bIns="46886" rtlCol="0" anchor="ctr"/>
          <a:lstStyle/>
          <a:p>
            <a:endParaRPr lang="ja-JP" altLang="en-US"/>
          </a:p>
        </p:txBody>
      </p:sp>
      <p:sp>
        <p:nvSpPr>
          <p:cNvPr id="5" name="ノート プレースホルダー 4"/>
          <p:cNvSpPr>
            <a:spLocks noGrp="1"/>
          </p:cNvSpPr>
          <p:nvPr>
            <p:ph type="body" sz="quarter" idx="3"/>
          </p:nvPr>
        </p:nvSpPr>
        <p:spPr>
          <a:xfrm>
            <a:off x="710571" y="4925135"/>
            <a:ext cx="5682923" cy="4029949"/>
          </a:xfrm>
          <a:prstGeom prst="rect">
            <a:avLst/>
          </a:prstGeom>
        </p:spPr>
        <p:txBody>
          <a:bodyPr vert="horz" lIns="93772" tIns="46886" rIns="93772" bIns="4688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2153"/>
            <a:ext cx="3078045" cy="512460"/>
          </a:xfrm>
          <a:prstGeom prst="rect">
            <a:avLst/>
          </a:prstGeom>
        </p:spPr>
        <p:txBody>
          <a:bodyPr vert="horz" lIns="93772" tIns="46886" rIns="93772" bIns="4688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24380" y="9722153"/>
            <a:ext cx="3078045" cy="512460"/>
          </a:xfrm>
          <a:prstGeom prst="rect">
            <a:avLst/>
          </a:prstGeom>
        </p:spPr>
        <p:txBody>
          <a:bodyPr vert="horz" lIns="93772" tIns="46886" rIns="93772" bIns="46886" rtlCol="0" anchor="b"/>
          <a:lstStyle>
            <a:lvl1pPr algn="r">
              <a:defRPr sz="1200"/>
            </a:lvl1pPr>
          </a:lstStyle>
          <a:p>
            <a:fld id="{041AC352-7AC5-4E38-9B61-C356A1AA2F53}" type="slidenum">
              <a:rPr kumimoji="1" lang="ja-JP" altLang="en-US" smtClean="0"/>
              <a:t>‹#›</a:t>
            </a:fld>
            <a:endParaRPr kumimoji="1" lang="ja-JP" altLang="en-US"/>
          </a:p>
        </p:txBody>
      </p:sp>
    </p:spTree>
    <p:extLst>
      <p:ext uri="{BB962C8B-B14F-4D97-AF65-F5344CB8AC3E}">
        <p14:creationId xmlns:p14="http://schemas.microsoft.com/office/powerpoint/2010/main" val="83592694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41AC352-7AC5-4E38-9B61-C356A1AA2F53}" type="slidenum">
              <a:rPr kumimoji="1" lang="ja-JP" altLang="en-US" smtClean="0"/>
              <a:t>25</a:t>
            </a:fld>
            <a:endParaRPr kumimoji="1" lang="ja-JP" altLang="en-US"/>
          </a:p>
        </p:txBody>
      </p:sp>
    </p:spTree>
    <p:extLst>
      <p:ext uri="{BB962C8B-B14F-4D97-AF65-F5344CB8AC3E}">
        <p14:creationId xmlns:p14="http://schemas.microsoft.com/office/powerpoint/2010/main" val="4010281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76E38739-6AB1-45B4-A6FE-A85D0B9F48F5}" type="datetimeFigureOut">
              <a:rPr kumimoji="1" lang="ja-JP" altLang="en-US" smtClean="0"/>
              <a:pPr/>
              <a:t>2021/3/11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23E59DA7-EB12-4BA9-927B-591FB3B834EC}"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38739-6AB1-45B4-A6FE-A85D0B9F48F5}" type="datetimeFigureOut">
              <a:rPr kumimoji="1" lang="ja-JP" altLang="en-US" smtClean="0"/>
              <a:pPr/>
              <a:t>2021/3/11</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59DA7-EB12-4BA9-927B-591FB3B834EC}"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jma.go.jp/svd/eqev/data/mech/kaisetu/mechkaisetu.html" TargetMode="External"/><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data.jma.go.jp/svd/eqev/data/mech/kaisetu/model_gyaku.html" TargetMode="Externa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jishin.go.jp/main/pamphlet/eq_mech/eq_mecha2.pdf"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地震の原因</a:t>
            </a:r>
          </a:p>
        </p:txBody>
      </p:sp>
      <p:pic>
        <p:nvPicPr>
          <p:cNvPr id="6" name="Picture 2">
            <a:extLst>
              <a:ext uri="{FF2B5EF4-FFF2-40B4-BE49-F238E27FC236}">
                <a16:creationId xmlns:a16="http://schemas.microsoft.com/office/drawing/2014/main" id="{922A1B7B-FA53-4802-B4D2-4BFA93446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878905"/>
            <a:ext cx="4265316" cy="303237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9393A27-9F82-4905-B414-C00440C0304D}"/>
              </a:ext>
            </a:extLst>
          </p:cNvPr>
          <p:cNvSpPr txBox="1"/>
          <p:nvPr/>
        </p:nvSpPr>
        <p:spPr>
          <a:xfrm>
            <a:off x="2410654" y="1196752"/>
            <a:ext cx="1334020" cy="369332"/>
          </a:xfrm>
          <a:prstGeom prst="rect">
            <a:avLst/>
          </a:prstGeom>
          <a:noFill/>
          <a:ln>
            <a:solidFill>
              <a:schemeClr val="accent1"/>
            </a:solidFill>
          </a:ln>
        </p:spPr>
        <p:txBody>
          <a:bodyPr wrap="none" rtlCol="0">
            <a:spAutoFit/>
          </a:bodyPr>
          <a:lstStyle/>
          <a:p>
            <a:r>
              <a:rPr kumimoji="1" lang="ja-JP" altLang="en-US" dirty="0"/>
              <a:t>地面の揺れ</a:t>
            </a:r>
          </a:p>
        </p:txBody>
      </p:sp>
      <p:pic>
        <p:nvPicPr>
          <p:cNvPr id="8" name="図 7">
            <a:extLst>
              <a:ext uri="{FF2B5EF4-FFF2-40B4-BE49-F238E27FC236}">
                <a16:creationId xmlns:a16="http://schemas.microsoft.com/office/drawing/2014/main" id="{E799AEB0-14D9-473E-88EC-470E706F631C}"/>
              </a:ext>
            </a:extLst>
          </p:cNvPr>
          <p:cNvPicPr>
            <a:picLocks noChangeAspect="1"/>
          </p:cNvPicPr>
          <p:nvPr/>
        </p:nvPicPr>
        <p:blipFill>
          <a:blip r:embed="rId3"/>
          <a:stretch>
            <a:fillRect/>
          </a:stretch>
        </p:blipFill>
        <p:spPr>
          <a:xfrm>
            <a:off x="382089" y="3911278"/>
            <a:ext cx="2695575" cy="2352675"/>
          </a:xfrm>
          <a:prstGeom prst="rect">
            <a:avLst/>
          </a:prstGeom>
        </p:spPr>
      </p:pic>
      <p:sp>
        <p:nvSpPr>
          <p:cNvPr id="9" name="テキスト ボックス 8">
            <a:extLst>
              <a:ext uri="{FF2B5EF4-FFF2-40B4-BE49-F238E27FC236}">
                <a16:creationId xmlns:a16="http://schemas.microsoft.com/office/drawing/2014/main" id="{DA474D34-24BB-4ADD-A9D7-0A5983DBFC4B}"/>
              </a:ext>
            </a:extLst>
          </p:cNvPr>
          <p:cNvSpPr txBox="1"/>
          <p:nvPr/>
        </p:nvSpPr>
        <p:spPr>
          <a:xfrm>
            <a:off x="355140" y="6211669"/>
            <a:ext cx="3321487" cy="523220"/>
          </a:xfrm>
          <a:prstGeom prst="rect">
            <a:avLst/>
          </a:prstGeom>
          <a:noFill/>
        </p:spPr>
        <p:txBody>
          <a:bodyPr wrap="none" rtlCol="0">
            <a:spAutoFit/>
          </a:bodyPr>
          <a:lstStyle/>
          <a:p>
            <a:r>
              <a:rPr lang="ja-JP" altLang="en-US" sz="1400" dirty="0"/>
              <a:t>地震調査研究推進本部</a:t>
            </a:r>
            <a:endParaRPr lang="en-US" altLang="ja-JP" sz="1400" dirty="0"/>
          </a:p>
          <a:p>
            <a:r>
              <a:rPr kumimoji="1" lang="en-US" altLang="ja-JP" sz="1400" dirty="0"/>
              <a:t>https://www.jishin.go.jp/main/yogo/d.htm</a:t>
            </a:r>
            <a:endParaRPr kumimoji="1" lang="ja-JP" altLang="en-US" sz="1400" dirty="0"/>
          </a:p>
        </p:txBody>
      </p:sp>
      <p:sp>
        <p:nvSpPr>
          <p:cNvPr id="10" name="テキスト ボックス 9">
            <a:extLst>
              <a:ext uri="{FF2B5EF4-FFF2-40B4-BE49-F238E27FC236}">
                <a16:creationId xmlns:a16="http://schemas.microsoft.com/office/drawing/2014/main" id="{5383C1DD-FC6D-4E4D-AFDB-1E6EB3526729}"/>
              </a:ext>
            </a:extLst>
          </p:cNvPr>
          <p:cNvSpPr txBox="1"/>
          <p:nvPr/>
        </p:nvSpPr>
        <p:spPr>
          <a:xfrm>
            <a:off x="4018002" y="4437112"/>
            <a:ext cx="1107996" cy="369332"/>
          </a:xfrm>
          <a:prstGeom prst="rect">
            <a:avLst/>
          </a:prstGeom>
          <a:noFill/>
          <a:ln>
            <a:solidFill>
              <a:schemeClr val="accent1"/>
            </a:solidFill>
          </a:ln>
        </p:spPr>
        <p:txBody>
          <a:bodyPr wrap="none" rtlCol="0">
            <a:spAutoFit/>
          </a:bodyPr>
          <a:lstStyle/>
          <a:p>
            <a:r>
              <a:rPr kumimoji="1" lang="ja-JP" altLang="en-US" dirty="0"/>
              <a:t>地震現象</a:t>
            </a:r>
          </a:p>
        </p:txBody>
      </p:sp>
      <p:sp>
        <p:nvSpPr>
          <p:cNvPr id="11" name="テキスト ボックス 10">
            <a:extLst>
              <a:ext uri="{FF2B5EF4-FFF2-40B4-BE49-F238E27FC236}">
                <a16:creationId xmlns:a16="http://schemas.microsoft.com/office/drawing/2014/main" id="{4D7546DA-682C-4A99-8EDE-7E3531FB5855}"/>
              </a:ext>
            </a:extLst>
          </p:cNvPr>
          <p:cNvSpPr txBox="1"/>
          <p:nvPr/>
        </p:nvSpPr>
        <p:spPr>
          <a:xfrm>
            <a:off x="5292080" y="4509120"/>
            <a:ext cx="415498" cy="369332"/>
          </a:xfrm>
          <a:prstGeom prst="rect">
            <a:avLst/>
          </a:prstGeom>
          <a:noFill/>
        </p:spPr>
        <p:txBody>
          <a:bodyPr wrap="none" rtlCol="0">
            <a:spAutoFit/>
          </a:bodyPr>
          <a:lstStyle/>
          <a:p>
            <a:r>
              <a:rPr kumimoji="1" lang="ja-JP" altLang="en-US" dirty="0"/>
              <a:t>＝</a:t>
            </a:r>
          </a:p>
        </p:txBody>
      </p:sp>
      <p:sp>
        <p:nvSpPr>
          <p:cNvPr id="12" name="テキスト ボックス 11">
            <a:extLst>
              <a:ext uri="{FF2B5EF4-FFF2-40B4-BE49-F238E27FC236}">
                <a16:creationId xmlns:a16="http://schemas.microsoft.com/office/drawing/2014/main" id="{22ADD50D-ECDE-4D6E-9813-DB6B0333983F}"/>
              </a:ext>
            </a:extLst>
          </p:cNvPr>
          <p:cNvSpPr txBox="1"/>
          <p:nvPr/>
        </p:nvSpPr>
        <p:spPr>
          <a:xfrm>
            <a:off x="5873660" y="4453347"/>
            <a:ext cx="1107996" cy="369332"/>
          </a:xfrm>
          <a:prstGeom prst="rect">
            <a:avLst/>
          </a:prstGeom>
          <a:noFill/>
          <a:ln>
            <a:solidFill>
              <a:schemeClr val="accent1"/>
            </a:solidFill>
          </a:ln>
        </p:spPr>
        <p:txBody>
          <a:bodyPr wrap="none" rtlCol="0">
            <a:spAutoFit/>
          </a:bodyPr>
          <a:lstStyle/>
          <a:p>
            <a:r>
              <a:rPr kumimoji="1" lang="ja-JP" altLang="en-US" dirty="0"/>
              <a:t>断層運動</a:t>
            </a:r>
          </a:p>
        </p:txBody>
      </p:sp>
      <p:sp>
        <p:nvSpPr>
          <p:cNvPr id="13" name="矢印: 右 12">
            <a:extLst>
              <a:ext uri="{FF2B5EF4-FFF2-40B4-BE49-F238E27FC236}">
                <a16:creationId xmlns:a16="http://schemas.microsoft.com/office/drawing/2014/main" id="{7D1D3A51-6900-4951-A793-9F9E0F04914D}"/>
              </a:ext>
            </a:extLst>
          </p:cNvPr>
          <p:cNvSpPr/>
          <p:nvPr/>
        </p:nvSpPr>
        <p:spPr>
          <a:xfrm rot="19746675">
            <a:off x="3271327" y="3949729"/>
            <a:ext cx="1107996" cy="465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1FC568F-72DC-407E-8102-1CCC89B5D42B}"/>
              </a:ext>
            </a:extLst>
          </p:cNvPr>
          <p:cNvSpPr txBox="1"/>
          <p:nvPr/>
        </p:nvSpPr>
        <p:spPr>
          <a:xfrm>
            <a:off x="2015883" y="1796886"/>
            <a:ext cx="2196435" cy="646331"/>
          </a:xfrm>
          <a:prstGeom prst="rect">
            <a:avLst/>
          </a:prstGeom>
          <a:noFill/>
        </p:spPr>
        <p:txBody>
          <a:bodyPr wrap="none" rtlCol="0">
            <a:spAutoFit/>
          </a:bodyPr>
          <a:lstStyle/>
          <a:p>
            <a:r>
              <a:rPr kumimoji="1" lang="ja-JP" altLang="en-US" dirty="0"/>
              <a:t>一般的にはこちら</a:t>
            </a:r>
            <a:endParaRPr kumimoji="1" lang="en-US" altLang="ja-JP" dirty="0"/>
          </a:p>
          <a:p>
            <a:r>
              <a:rPr lang="ja-JP" altLang="en-US" dirty="0"/>
              <a:t>の意味でつかわれる</a:t>
            </a:r>
            <a:endParaRPr kumimoji="1" lang="ja-JP" altLang="en-US" dirty="0"/>
          </a:p>
        </p:txBody>
      </p:sp>
      <p:sp>
        <p:nvSpPr>
          <p:cNvPr id="15" name="テキスト ボックス 14">
            <a:extLst>
              <a:ext uri="{FF2B5EF4-FFF2-40B4-BE49-F238E27FC236}">
                <a16:creationId xmlns:a16="http://schemas.microsoft.com/office/drawing/2014/main" id="{54AAFE37-750F-4560-A494-370218771E44}"/>
              </a:ext>
            </a:extLst>
          </p:cNvPr>
          <p:cNvSpPr txBox="1"/>
          <p:nvPr/>
        </p:nvSpPr>
        <p:spPr>
          <a:xfrm>
            <a:off x="5516241" y="4995416"/>
            <a:ext cx="2335896" cy="646331"/>
          </a:xfrm>
          <a:prstGeom prst="rect">
            <a:avLst/>
          </a:prstGeom>
          <a:noFill/>
        </p:spPr>
        <p:txBody>
          <a:bodyPr wrap="none" rtlCol="0">
            <a:spAutoFit/>
          </a:bodyPr>
          <a:lstStyle/>
          <a:p>
            <a:r>
              <a:rPr kumimoji="1" lang="ja-JP" altLang="en-US" dirty="0"/>
              <a:t>専門家はこちらの方を</a:t>
            </a:r>
            <a:endParaRPr kumimoji="1" lang="en-US" altLang="ja-JP" dirty="0"/>
          </a:p>
          <a:p>
            <a:r>
              <a:rPr lang="ja-JP" altLang="en-US" dirty="0"/>
              <a:t>思い浮かべる</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表面波</a:t>
            </a:r>
            <a:endParaRPr kumimoji="1" lang="ja-JP" altLang="en-US" dirty="0"/>
          </a:p>
        </p:txBody>
      </p:sp>
      <p:pic>
        <p:nvPicPr>
          <p:cNvPr id="10242" name="Picture 2">
            <a:extLst>
              <a:ext uri="{FF2B5EF4-FFF2-40B4-BE49-F238E27FC236}">
                <a16:creationId xmlns:a16="http://schemas.microsoft.com/office/drawing/2014/main" id="{5AFC425A-D3C2-4CF6-8B0F-7B4BA4C3E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48780"/>
            <a:ext cx="5604522" cy="396044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EC2F8CCE-1BDD-4F78-A44B-B92123627606}"/>
              </a:ext>
            </a:extLst>
          </p:cNvPr>
          <p:cNvSpPr txBox="1"/>
          <p:nvPr/>
        </p:nvSpPr>
        <p:spPr>
          <a:xfrm>
            <a:off x="251520" y="5224554"/>
            <a:ext cx="5148012" cy="276999"/>
          </a:xfrm>
          <a:prstGeom prst="rect">
            <a:avLst/>
          </a:prstGeom>
          <a:noFill/>
        </p:spPr>
        <p:txBody>
          <a:bodyPr wrap="none" rtlCol="0">
            <a:spAutoFit/>
          </a:bodyPr>
          <a:lstStyle/>
          <a:p>
            <a:r>
              <a:rPr kumimoji="1" lang="ja-JP" altLang="en-US" sz="1200" dirty="0"/>
              <a:t>京都大学　</a:t>
            </a:r>
            <a:r>
              <a:rPr kumimoji="1" lang="en-US" altLang="ja-JP" sz="1200" dirty="0"/>
              <a:t>https://sms.dpri.kyoto-u.ac.jp/konai/major/20120411_173800.html</a:t>
            </a:r>
            <a:endParaRPr kumimoji="1" lang="ja-JP" altLang="en-US" sz="1200" dirty="0"/>
          </a:p>
        </p:txBody>
      </p:sp>
      <p:sp>
        <p:nvSpPr>
          <p:cNvPr id="7" name="矢印: 下 6">
            <a:extLst>
              <a:ext uri="{FF2B5EF4-FFF2-40B4-BE49-F238E27FC236}">
                <a16:creationId xmlns:a16="http://schemas.microsoft.com/office/drawing/2014/main" id="{5B4FE68F-2835-464C-83BE-86C528466175}"/>
              </a:ext>
            </a:extLst>
          </p:cNvPr>
          <p:cNvSpPr/>
          <p:nvPr/>
        </p:nvSpPr>
        <p:spPr>
          <a:xfrm>
            <a:off x="2195736" y="1517694"/>
            <a:ext cx="360040"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下 12">
            <a:extLst>
              <a:ext uri="{FF2B5EF4-FFF2-40B4-BE49-F238E27FC236}">
                <a16:creationId xmlns:a16="http://schemas.microsoft.com/office/drawing/2014/main" id="{5BF83AC6-2ED6-4F9E-BE07-84D79B33BF2E}"/>
              </a:ext>
            </a:extLst>
          </p:cNvPr>
          <p:cNvSpPr/>
          <p:nvPr/>
        </p:nvSpPr>
        <p:spPr>
          <a:xfrm>
            <a:off x="2645506" y="1517694"/>
            <a:ext cx="360040"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DC50498A-9F05-40B3-BF9E-490BEE1B68CE}"/>
              </a:ext>
            </a:extLst>
          </p:cNvPr>
          <p:cNvSpPr txBox="1"/>
          <p:nvPr/>
        </p:nvSpPr>
        <p:spPr>
          <a:xfrm>
            <a:off x="2195736" y="1124744"/>
            <a:ext cx="877163" cy="369332"/>
          </a:xfrm>
          <a:prstGeom prst="rect">
            <a:avLst/>
          </a:prstGeom>
          <a:noFill/>
        </p:spPr>
        <p:txBody>
          <a:bodyPr wrap="none" rtlCol="0">
            <a:spAutoFit/>
          </a:bodyPr>
          <a:lstStyle/>
          <a:p>
            <a:r>
              <a:rPr kumimoji="1" lang="ja-JP" altLang="en-US" dirty="0"/>
              <a:t>表面波</a:t>
            </a:r>
          </a:p>
        </p:txBody>
      </p:sp>
      <p:pic>
        <p:nvPicPr>
          <p:cNvPr id="10" name="図 9">
            <a:extLst>
              <a:ext uri="{FF2B5EF4-FFF2-40B4-BE49-F238E27FC236}">
                <a16:creationId xmlns:a16="http://schemas.microsoft.com/office/drawing/2014/main" id="{AD87B24D-FE6E-4243-A6DD-85AE63AFECE8}"/>
              </a:ext>
            </a:extLst>
          </p:cNvPr>
          <p:cNvPicPr>
            <a:picLocks noChangeAspect="1"/>
          </p:cNvPicPr>
          <p:nvPr/>
        </p:nvPicPr>
        <p:blipFill>
          <a:blip r:embed="rId3"/>
          <a:stretch>
            <a:fillRect/>
          </a:stretch>
        </p:blipFill>
        <p:spPr>
          <a:xfrm>
            <a:off x="5399533" y="1733717"/>
            <a:ext cx="3744468" cy="2806095"/>
          </a:xfrm>
          <a:prstGeom prst="rect">
            <a:avLst/>
          </a:prstGeom>
        </p:spPr>
      </p:pic>
      <p:sp>
        <p:nvSpPr>
          <p:cNvPr id="11" name="テキスト ボックス 10">
            <a:extLst>
              <a:ext uri="{FF2B5EF4-FFF2-40B4-BE49-F238E27FC236}">
                <a16:creationId xmlns:a16="http://schemas.microsoft.com/office/drawing/2014/main" id="{44E4B12E-0725-4401-91F8-577C00856483}"/>
              </a:ext>
            </a:extLst>
          </p:cNvPr>
          <p:cNvSpPr txBox="1"/>
          <p:nvPr/>
        </p:nvSpPr>
        <p:spPr>
          <a:xfrm>
            <a:off x="5580112" y="4539812"/>
            <a:ext cx="3578224" cy="415498"/>
          </a:xfrm>
          <a:prstGeom prst="rect">
            <a:avLst/>
          </a:prstGeom>
          <a:noFill/>
        </p:spPr>
        <p:txBody>
          <a:bodyPr wrap="none" rtlCol="0">
            <a:spAutoFit/>
          </a:bodyPr>
          <a:lstStyle/>
          <a:p>
            <a:r>
              <a:rPr kumimoji="1" lang="ja-JP" altLang="en-US" sz="1200" dirty="0"/>
              <a:t>京都大学</a:t>
            </a:r>
            <a:endParaRPr kumimoji="1" lang="en-US" altLang="ja-JP" sz="1200" dirty="0"/>
          </a:p>
          <a:p>
            <a:r>
              <a:rPr kumimoji="1" lang="en-US" altLang="ja-JP" sz="900" dirty="0"/>
              <a:t>http://www-seis1.kugi.kyoto-u.ac.jp/dc/15/modeling/RayleighWave.pdf</a:t>
            </a:r>
            <a:endParaRPr kumimoji="1" lang="ja-JP" altLang="en-US" sz="900" dirty="0"/>
          </a:p>
        </p:txBody>
      </p:sp>
      <p:sp>
        <p:nvSpPr>
          <p:cNvPr id="12" name="テキスト ボックス 11">
            <a:extLst>
              <a:ext uri="{FF2B5EF4-FFF2-40B4-BE49-F238E27FC236}">
                <a16:creationId xmlns:a16="http://schemas.microsoft.com/office/drawing/2014/main" id="{16EF1510-47B8-4C10-ACBF-CBC62761B206}"/>
              </a:ext>
            </a:extLst>
          </p:cNvPr>
          <p:cNvSpPr txBox="1"/>
          <p:nvPr/>
        </p:nvSpPr>
        <p:spPr>
          <a:xfrm>
            <a:off x="7904131" y="1733717"/>
            <a:ext cx="805029" cy="369332"/>
          </a:xfrm>
          <a:prstGeom prst="rect">
            <a:avLst/>
          </a:prstGeom>
          <a:noFill/>
        </p:spPr>
        <p:txBody>
          <a:bodyPr wrap="none" rtlCol="0">
            <a:spAutoFit/>
          </a:bodyPr>
          <a:lstStyle/>
          <a:p>
            <a:r>
              <a:rPr kumimoji="1" lang="ja-JP" altLang="en-US" dirty="0"/>
              <a:t>ラブ波</a:t>
            </a:r>
          </a:p>
        </p:txBody>
      </p:sp>
      <p:sp>
        <p:nvSpPr>
          <p:cNvPr id="14" name="テキスト ボックス 13">
            <a:extLst>
              <a:ext uri="{FF2B5EF4-FFF2-40B4-BE49-F238E27FC236}">
                <a16:creationId xmlns:a16="http://schemas.microsoft.com/office/drawing/2014/main" id="{038366DF-E22F-4257-92E2-97ECDBD64F1A}"/>
              </a:ext>
            </a:extLst>
          </p:cNvPr>
          <p:cNvSpPr txBox="1"/>
          <p:nvPr/>
        </p:nvSpPr>
        <p:spPr>
          <a:xfrm>
            <a:off x="7840335" y="3118623"/>
            <a:ext cx="1196161" cy="369332"/>
          </a:xfrm>
          <a:prstGeom prst="rect">
            <a:avLst/>
          </a:prstGeom>
          <a:noFill/>
        </p:spPr>
        <p:txBody>
          <a:bodyPr wrap="none" rtlCol="0">
            <a:spAutoFit/>
          </a:bodyPr>
          <a:lstStyle/>
          <a:p>
            <a:r>
              <a:rPr kumimoji="1" lang="ja-JP" altLang="en-US" dirty="0"/>
              <a:t>レイリー波</a:t>
            </a:r>
          </a:p>
        </p:txBody>
      </p:sp>
      <p:sp>
        <p:nvSpPr>
          <p:cNvPr id="15" name="テキスト ボックス 14">
            <a:extLst>
              <a:ext uri="{FF2B5EF4-FFF2-40B4-BE49-F238E27FC236}">
                <a16:creationId xmlns:a16="http://schemas.microsoft.com/office/drawing/2014/main" id="{AA741EF9-B425-49A0-8AD8-F60CAD30DD1F}"/>
              </a:ext>
            </a:extLst>
          </p:cNvPr>
          <p:cNvSpPr txBox="1"/>
          <p:nvPr/>
        </p:nvSpPr>
        <p:spPr>
          <a:xfrm>
            <a:off x="1948489" y="2101040"/>
            <a:ext cx="668773" cy="307777"/>
          </a:xfrm>
          <a:prstGeom prst="rect">
            <a:avLst/>
          </a:prstGeom>
          <a:noFill/>
        </p:spPr>
        <p:txBody>
          <a:bodyPr wrap="none" rtlCol="0">
            <a:spAutoFit/>
          </a:bodyPr>
          <a:lstStyle/>
          <a:p>
            <a:r>
              <a:rPr kumimoji="1" lang="ja-JP" altLang="en-US" sz="1400" dirty="0"/>
              <a:t>ラブ波</a:t>
            </a:r>
          </a:p>
        </p:txBody>
      </p:sp>
      <p:sp>
        <p:nvSpPr>
          <p:cNvPr id="18" name="テキスト ボックス 17">
            <a:extLst>
              <a:ext uri="{FF2B5EF4-FFF2-40B4-BE49-F238E27FC236}">
                <a16:creationId xmlns:a16="http://schemas.microsoft.com/office/drawing/2014/main" id="{86CE5BCA-A7A7-4028-9787-C1DB7C6A5D71}"/>
              </a:ext>
            </a:extLst>
          </p:cNvPr>
          <p:cNvSpPr txBox="1"/>
          <p:nvPr/>
        </p:nvSpPr>
        <p:spPr>
          <a:xfrm>
            <a:off x="2645506" y="2925138"/>
            <a:ext cx="971741" cy="307777"/>
          </a:xfrm>
          <a:prstGeom prst="rect">
            <a:avLst/>
          </a:prstGeom>
          <a:noFill/>
        </p:spPr>
        <p:txBody>
          <a:bodyPr wrap="none" rtlCol="0">
            <a:spAutoFit/>
          </a:bodyPr>
          <a:lstStyle/>
          <a:p>
            <a:r>
              <a:rPr kumimoji="1" lang="ja-JP" altLang="en-US" sz="1400" dirty="0"/>
              <a:t>レイリー波</a:t>
            </a:r>
          </a:p>
        </p:txBody>
      </p:sp>
    </p:spTree>
    <p:extLst>
      <p:ext uri="{BB962C8B-B14F-4D97-AF65-F5344CB8AC3E}">
        <p14:creationId xmlns:p14="http://schemas.microsoft.com/office/powerpoint/2010/main" val="1036747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断層の動きと発震機構解</a:t>
            </a:r>
            <a:endParaRPr kumimoji="1" lang="ja-JP" altLang="en-US" dirty="0"/>
          </a:p>
        </p:txBody>
      </p:sp>
      <p:pic>
        <p:nvPicPr>
          <p:cNvPr id="2050" name="Picture 2" descr="断層運動による岩盤の伸び縮みの図">
            <a:extLst>
              <a:ext uri="{FF2B5EF4-FFF2-40B4-BE49-F238E27FC236}">
                <a16:creationId xmlns:a16="http://schemas.microsoft.com/office/drawing/2014/main" id="{C0180130-3B4E-4DF2-9BE4-D201CE45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3" y="1600280"/>
            <a:ext cx="4546801" cy="297226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EE55B61-C1F5-4F7A-B8F4-13F0B661CF68}"/>
              </a:ext>
            </a:extLst>
          </p:cNvPr>
          <p:cNvSpPr txBox="1"/>
          <p:nvPr/>
        </p:nvSpPr>
        <p:spPr>
          <a:xfrm>
            <a:off x="55693" y="6519446"/>
            <a:ext cx="802117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（出典：気象庁　</a:t>
            </a:r>
            <a:r>
              <a:rPr kumimoji="1" lang="en-US" altLang="ja-JP"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hlinkClick r:id="rId3"/>
              </a:rPr>
              <a:t>https://www.data.jma.go.jp/svd/eqev/data/mech/kaisetu/mechkaisetu.html</a:t>
            </a:r>
            <a:r>
              <a:rPr kumimoji="1" lang="ja-JP" altLang="en-US" sz="16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p>
        </p:txBody>
      </p:sp>
      <p:pic>
        <p:nvPicPr>
          <p:cNvPr id="2052" name="Picture 4" descr="2000/10/6鳥取県西部地震の初動極性分布図">
            <a:extLst>
              <a:ext uri="{FF2B5EF4-FFF2-40B4-BE49-F238E27FC236}">
                <a16:creationId xmlns:a16="http://schemas.microsoft.com/office/drawing/2014/main" id="{863DF439-2C0D-4CE2-A332-AC2523A5A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68" y="1031617"/>
            <a:ext cx="4258292" cy="419758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02BE51F-8E56-4AEE-A33D-70C544567FC1}"/>
              </a:ext>
            </a:extLst>
          </p:cNvPr>
          <p:cNvSpPr txBox="1"/>
          <p:nvPr/>
        </p:nvSpPr>
        <p:spPr>
          <a:xfrm>
            <a:off x="5047486" y="5301208"/>
            <a:ext cx="394370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●押し</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○引き</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（●○は世界共通の表記法）</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水平動でもわかるが通常上下動を見る</a:t>
            </a:r>
          </a:p>
        </p:txBody>
      </p:sp>
      <p:sp>
        <p:nvSpPr>
          <p:cNvPr id="3" name="テキスト ボックス 2">
            <a:extLst>
              <a:ext uri="{FF2B5EF4-FFF2-40B4-BE49-F238E27FC236}">
                <a16:creationId xmlns:a16="http://schemas.microsoft.com/office/drawing/2014/main" id="{7AE70338-49DA-4A70-B502-59600311C3C6}"/>
              </a:ext>
            </a:extLst>
          </p:cNvPr>
          <p:cNvSpPr txBox="1"/>
          <p:nvPr/>
        </p:nvSpPr>
        <p:spPr>
          <a:xfrm>
            <a:off x="152806" y="4654877"/>
            <a:ext cx="4666662"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波の最初の動き（初動）がどちらを向いている</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かみれば断層がどのようにずれたかわかる</a:t>
            </a:r>
          </a:p>
        </p:txBody>
      </p:sp>
    </p:spTree>
    <p:extLst>
      <p:ext uri="{BB962C8B-B14F-4D97-AF65-F5344CB8AC3E}">
        <p14:creationId xmlns:p14="http://schemas.microsoft.com/office/powerpoint/2010/main" val="3562546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発震機構解（メカニズム解）</a:t>
            </a:r>
          </a:p>
        </p:txBody>
      </p:sp>
      <p:pic>
        <p:nvPicPr>
          <p:cNvPr id="5122" name="Picture 2" descr="観測した初動極性を震源球上に写す">
            <a:extLst>
              <a:ext uri="{FF2B5EF4-FFF2-40B4-BE49-F238E27FC236}">
                <a16:creationId xmlns:a16="http://schemas.microsoft.com/office/drawing/2014/main" id="{34306E96-5E03-4B92-921C-21C987D34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0" y="1687670"/>
            <a:ext cx="8996829" cy="346952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2A0243E-9F39-4920-90CD-E784C2545C44}"/>
              </a:ext>
            </a:extLst>
          </p:cNvPr>
          <p:cNvSpPr txBox="1"/>
          <p:nvPr/>
        </p:nvSpPr>
        <p:spPr>
          <a:xfrm>
            <a:off x="198185" y="6459460"/>
            <a:ext cx="88293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出典　気象庁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https://www.data.jma.go.jp/svd/eqev/data/mech/kaisetu/mechkaisetu.html</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5" name="テキスト ボックス 4">
            <a:extLst>
              <a:ext uri="{FF2B5EF4-FFF2-40B4-BE49-F238E27FC236}">
                <a16:creationId xmlns:a16="http://schemas.microsoft.com/office/drawing/2014/main" id="{23A101EA-E876-44D1-865B-1E4D7A394A5F}"/>
              </a:ext>
            </a:extLst>
          </p:cNvPr>
          <p:cNvSpPr txBox="1"/>
          <p:nvPr/>
        </p:nvSpPr>
        <p:spPr>
          <a:xfrm>
            <a:off x="198185" y="845921"/>
            <a:ext cx="896751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波の上下動の初動の分布を読み取れば発震機構解（地震のメカニズム解）が推定できる。</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（発震機構解はどのような力が作用して地震が発生したかを推定できる）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発震機構解</a:t>
            </a:r>
            <a:r>
              <a:rPr lang="ja-JP" altLang="en-US" dirty="0"/>
              <a:t>の表現</a:t>
            </a:r>
            <a:endParaRPr kumimoji="1" lang="ja-JP" altLang="en-US" dirty="0"/>
          </a:p>
        </p:txBody>
      </p:sp>
      <p:pic>
        <p:nvPicPr>
          <p:cNvPr id="3074" name="Picture 2" descr="逆断層と３次元震源球のイメージ図">
            <a:extLst>
              <a:ext uri="{FF2B5EF4-FFF2-40B4-BE49-F238E27FC236}">
                <a16:creationId xmlns:a16="http://schemas.microsoft.com/office/drawing/2014/main" id="{A7BEC9ED-4109-460F-88B5-39C1DEDD47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03" y="1268760"/>
            <a:ext cx="3667125" cy="23336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F265281-E608-4B19-AE2D-9879DDD7FCFC}"/>
              </a:ext>
            </a:extLst>
          </p:cNvPr>
          <p:cNvSpPr txBox="1"/>
          <p:nvPr/>
        </p:nvSpPr>
        <p:spPr>
          <a:xfrm>
            <a:off x="467544" y="6309320"/>
            <a:ext cx="85139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（気象庁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hlinkClick r:id="rId3"/>
              </a:rPr>
              <a:t>https://www.data.jma.go.jp/svd/eqev/data/mech/kaisetu/model_gyaku.html</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p>
        </p:txBody>
      </p:sp>
      <p:sp>
        <p:nvSpPr>
          <p:cNvPr id="4" name="テキスト ボックス 3">
            <a:extLst>
              <a:ext uri="{FF2B5EF4-FFF2-40B4-BE49-F238E27FC236}">
                <a16:creationId xmlns:a16="http://schemas.microsoft.com/office/drawing/2014/main" id="{CB5F2CF6-50EF-4756-B31A-AF58C71B53AC}"/>
              </a:ext>
            </a:extLst>
          </p:cNvPr>
          <p:cNvSpPr txBox="1"/>
          <p:nvPr/>
        </p:nvSpPr>
        <p:spPr>
          <a:xfrm>
            <a:off x="3923928" y="1281268"/>
            <a:ext cx="4030270" cy="92333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震源を取り囲む小さな球（震源球という）</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を考え、そこに押しと引きの領域を</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プロットすることを考える。</a:t>
            </a:r>
          </a:p>
        </p:txBody>
      </p:sp>
      <p:sp>
        <p:nvSpPr>
          <p:cNvPr id="5" name="テキスト ボックス 4">
            <a:extLst>
              <a:ext uri="{FF2B5EF4-FFF2-40B4-BE49-F238E27FC236}">
                <a16:creationId xmlns:a16="http://schemas.microsoft.com/office/drawing/2014/main" id="{573119A6-C0F1-4945-B4E5-34BB51C3E9F0}"/>
              </a:ext>
            </a:extLst>
          </p:cNvPr>
          <p:cNvSpPr txBox="1"/>
          <p:nvPr/>
        </p:nvSpPr>
        <p:spPr>
          <a:xfrm>
            <a:off x="985033" y="803610"/>
            <a:ext cx="877163"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震源球</a:t>
            </a:r>
          </a:p>
        </p:txBody>
      </p:sp>
      <p:pic>
        <p:nvPicPr>
          <p:cNvPr id="3076" name="Picture 4" descr="図１の球の下半分を上から見ているイメージ図">
            <a:extLst>
              <a:ext uri="{FF2B5EF4-FFF2-40B4-BE49-F238E27FC236}">
                <a16:creationId xmlns:a16="http://schemas.microsoft.com/office/drawing/2014/main" id="{4587987C-B35E-41BE-81C0-0857E4AC5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803" y="3684146"/>
            <a:ext cx="2333625" cy="23336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D39F674-6D73-4C28-882A-F463C24985DE}"/>
              </a:ext>
            </a:extLst>
          </p:cNvPr>
          <p:cNvSpPr txBox="1"/>
          <p:nvPr/>
        </p:nvSpPr>
        <p:spPr>
          <a:xfrm>
            <a:off x="2843808" y="3861048"/>
            <a:ext cx="4083169"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点対象なので、半分（半球）あればよい。</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通常、上から下半分（下半球）を</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みた図を作成する。</a:t>
            </a:r>
          </a:p>
        </p:txBody>
      </p:sp>
      <p:sp>
        <p:nvSpPr>
          <p:cNvPr id="7" name="矢印: 下 6">
            <a:extLst>
              <a:ext uri="{FF2B5EF4-FFF2-40B4-BE49-F238E27FC236}">
                <a16:creationId xmlns:a16="http://schemas.microsoft.com/office/drawing/2014/main" id="{FD7AA43A-842D-4B86-A4BD-C344E6E38E5E}"/>
              </a:ext>
            </a:extLst>
          </p:cNvPr>
          <p:cNvSpPr/>
          <p:nvPr/>
        </p:nvSpPr>
        <p:spPr>
          <a:xfrm>
            <a:off x="4154614" y="5135031"/>
            <a:ext cx="360040" cy="1736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 name="テキスト ボックス 7">
            <a:extLst>
              <a:ext uri="{FF2B5EF4-FFF2-40B4-BE49-F238E27FC236}">
                <a16:creationId xmlns:a16="http://schemas.microsoft.com/office/drawing/2014/main" id="{6257EA83-9A26-4DC3-8C8E-B0D99BDA6565}"/>
              </a:ext>
            </a:extLst>
          </p:cNvPr>
          <p:cNvSpPr txBox="1"/>
          <p:nvPr/>
        </p:nvSpPr>
        <p:spPr>
          <a:xfrm>
            <a:off x="3665220" y="5373083"/>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下半球投影</a:t>
            </a:r>
          </a:p>
        </p:txBody>
      </p:sp>
      <p:sp>
        <p:nvSpPr>
          <p:cNvPr id="9" name="テキスト ボックス 8">
            <a:extLst>
              <a:ext uri="{FF2B5EF4-FFF2-40B4-BE49-F238E27FC236}">
                <a16:creationId xmlns:a16="http://schemas.microsoft.com/office/drawing/2014/main" id="{01FAB6C8-C1B7-4238-BEA5-FDA395615FC3}"/>
              </a:ext>
            </a:extLst>
          </p:cNvPr>
          <p:cNvSpPr txBox="1"/>
          <p:nvPr/>
        </p:nvSpPr>
        <p:spPr>
          <a:xfrm>
            <a:off x="2475498" y="5788762"/>
            <a:ext cx="47596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上半球投影もありうるが、通常あまり使わない。</a:t>
            </a:r>
          </a:p>
        </p:txBody>
      </p:sp>
      <p:pic>
        <p:nvPicPr>
          <p:cNvPr id="3078" name="Picture 6" descr="図３のように真上から見たときの見え方">
            <a:extLst>
              <a:ext uri="{FF2B5EF4-FFF2-40B4-BE49-F238E27FC236}">
                <a16:creationId xmlns:a16="http://schemas.microsoft.com/office/drawing/2014/main" id="{D55CDD69-ED8D-45C1-8F67-EC1624C21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7385" y="3408790"/>
            <a:ext cx="233362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図１　逆断層の模式図">
            <a:extLst>
              <a:ext uri="{FF2B5EF4-FFF2-40B4-BE49-F238E27FC236}">
                <a16:creationId xmlns:a16="http://schemas.microsoft.com/office/drawing/2014/main" id="{97B716B1-FDD8-454A-960E-1D404A761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536493"/>
            <a:ext cx="1198772" cy="899079"/>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1B09B29E-AA9A-4F58-9112-316824B6F4DE}"/>
              </a:ext>
            </a:extLst>
          </p:cNvPr>
          <p:cNvSpPr txBox="1"/>
          <p:nvPr/>
        </p:nvSpPr>
        <p:spPr>
          <a:xfrm>
            <a:off x="6905638" y="5557749"/>
            <a:ext cx="2294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（通称：ビーチボール）</a:t>
            </a:r>
          </a:p>
        </p:txBody>
      </p:sp>
      <p:cxnSp>
        <p:nvCxnSpPr>
          <p:cNvPr id="12" name="直線矢印コネクタ 11">
            <a:extLst>
              <a:ext uri="{FF2B5EF4-FFF2-40B4-BE49-F238E27FC236}">
                <a16:creationId xmlns:a16="http://schemas.microsoft.com/office/drawing/2014/main" id="{85BB0C7C-903C-41AE-BC9F-9121621F79AC}"/>
              </a:ext>
            </a:extLst>
          </p:cNvPr>
          <p:cNvCxnSpPr>
            <a:cxnSpLocks/>
            <a:endCxn id="5" idx="3"/>
          </p:cNvCxnSpPr>
          <p:nvPr/>
        </p:nvCxnSpPr>
        <p:spPr>
          <a:xfrm flipH="1" flipV="1">
            <a:off x="1862196" y="988276"/>
            <a:ext cx="2061734" cy="424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地震の</a:t>
            </a:r>
            <a:r>
              <a:rPr lang="en-US" altLang="ja-JP" dirty="0"/>
              <a:t>2</a:t>
            </a:r>
            <a:r>
              <a:rPr lang="ja-JP" altLang="en-US" dirty="0"/>
              <a:t>つの節面</a:t>
            </a:r>
            <a:endParaRPr kumimoji="1" lang="ja-JP" altLang="en-US" dirty="0"/>
          </a:p>
        </p:txBody>
      </p:sp>
      <p:pic>
        <p:nvPicPr>
          <p:cNvPr id="5" name="Picture 8" descr="図１　逆断層の模式図">
            <a:extLst>
              <a:ext uri="{FF2B5EF4-FFF2-40B4-BE49-F238E27FC236}">
                <a16:creationId xmlns:a16="http://schemas.microsoft.com/office/drawing/2014/main" id="{3689B755-C220-4FA7-8148-5C8DF1160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885" y="1237898"/>
            <a:ext cx="2388256" cy="17911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図５　図１の断層面と直交する断層の模式図">
            <a:extLst>
              <a:ext uri="{FF2B5EF4-FFF2-40B4-BE49-F238E27FC236}">
                <a16:creationId xmlns:a16="http://schemas.microsoft.com/office/drawing/2014/main" id="{B81109E6-CED4-4ABA-8B11-8561E5BA2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426" y="1156361"/>
            <a:ext cx="2471514" cy="18536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図６　図５の逆断層に対応した震源球も図２と同じ">
            <a:extLst>
              <a:ext uri="{FF2B5EF4-FFF2-40B4-BE49-F238E27FC236}">
                <a16:creationId xmlns:a16="http://schemas.microsoft.com/office/drawing/2014/main" id="{F4074DCD-9FB7-4CF2-AE67-962ED54A4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3360055"/>
            <a:ext cx="2471514" cy="24715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逆断層と３次元震源球のイメージ図">
            <a:extLst>
              <a:ext uri="{FF2B5EF4-FFF2-40B4-BE49-F238E27FC236}">
                <a16:creationId xmlns:a16="http://schemas.microsoft.com/office/drawing/2014/main" id="{2EFA1623-C4BF-423A-8AB8-866E8FCD00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885" y="3429000"/>
            <a:ext cx="3667125" cy="2333625"/>
          </a:xfrm>
          <a:prstGeom prst="rect">
            <a:avLst/>
          </a:prstGeom>
          <a:noFill/>
          <a:extLst>
            <a:ext uri="{909E8E84-426E-40DD-AFC4-6F175D3DCCD1}">
              <a14:hiddenFill xmlns:a14="http://schemas.microsoft.com/office/drawing/2010/main">
                <a:solidFill>
                  <a:srgbClr val="FFFFFF"/>
                </a:solidFill>
              </a14:hiddenFill>
            </a:ext>
          </a:extLst>
        </p:spPr>
      </p:pic>
      <p:sp>
        <p:nvSpPr>
          <p:cNvPr id="10" name="矢印: 左右 9">
            <a:extLst>
              <a:ext uri="{FF2B5EF4-FFF2-40B4-BE49-F238E27FC236}">
                <a16:creationId xmlns:a16="http://schemas.microsoft.com/office/drawing/2014/main" id="{E136BB3C-78E2-494C-BA0D-09D480357235}"/>
              </a:ext>
            </a:extLst>
          </p:cNvPr>
          <p:cNvSpPr/>
          <p:nvPr/>
        </p:nvSpPr>
        <p:spPr>
          <a:xfrm>
            <a:off x="4788024" y="4221088"/>
            <a:ext cx="1368152" cy="6505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 name="テキスト ボックス 10">
            <a:extLst>
              <a:ext uri="{FF2B5EF4-FFF2-40B4-BE49-F238E27FC236}">
                <a16:creationId xmlns:a16="http://schemas.microsoft.com/office/drawing/2014/main" id="{D9BF8BF8-5914-4B60-AF9A-47686043FA51}"/>
              </a:ext>
            </a:extLst>
          </p:cNvPr>
          <p:cNvSpPr txBox="1"/>
          <p:nvPr/>
        </p:nvSpPr>
        <p:spPr>
          <a:xfrm>
            <a:off x="4951618" y="3843406"/>
            <a:ext cx="142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全く同じ分布</a:t>
            </a:r>
          </a:p>
        </p:txBody>
      </p:sp>
      <p:sp>
        <p:nvSpPr>
          <p:cNvPr id="12" name="テキスト ボックス 11">
            <a:extLst>
              <a:ext uri="{FF2B5EF4-FFF2-40B4-BE49-F238E27FC236}">
                <a16:creationId xmlns:a16="http://schemas.microsoft.com/office/drawing/2014/main" id="{9222560F-6861-4975-A533-F8C741D58205}"/>
              </a:ext>
            </a:extLst>
          </p:cNvPr>
          <p:cNvSpPr txBox="1"/>
          <p:nvPr/>
        </p:nvSpPr>
        <p:spPr>
          <a:xfrm>
            <a:off x="1322299" y="5839369"/>
            <a:ext cx="75408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どちらのタイプの断層からも同じ地震波を出す（地震波から区別不可能）</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（断層の広がりを考慮すれば違いは識別できるが、必ずできるわけでもない）</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3" name="テキスト ボックス 12">
            <a:extLst>
              <a:ext uri="{FF2B5EF4-FFF2-40B4-BE49-F238E27FC236}">
                <a16:creationId xmlns:a16="http://schemas.microsoft.com/office/drawing/2014/main" id="{6CE201B6-B419-46FE-89F1-DA757A34AEF2}"/>
              </a:ext>
            </a:extLst>
          </p:cNvPr>
          <p:cNvSpPr txBox="1"/>
          <p:nvPr/>
        </p:nvSpPr>
        <p:spPr>
          <a:xfrm>
            <a:off x="467544" y="6421414"/>
            <a:ext cx="82831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気象庁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https://www.data.jma.go.jp/svd/eqev/data/mech/kaisetu/model_gyaku.html</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3" name="テキスト ボックス 2">
            <a:extLst>
              <a:ext uri="{FF2B5EF4-FFF2-40B4-BE49-F238E27FC236}">
                <a16:creationId xmlns:a16="http://schemas.microsoft.com/office/drawing/2014/main" id="{0BC8DB5C-A8DA-4BE2-A5DE-9E491AD0E1BF}"/>
              </a:ext>
            </a:extLst>
          </p:cNvPr>
          <p:cNvSpPr txBox="1"/>
          <p:nvPr/>
        </p:nvSpPr>
        <p:spPr>
          <a:xfrm>
            <a:off x="4166235" y="2328681"/>
            <a:ext cx="133882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（共役断層）</a:t>
            </a:r>
          </a:p>
        </p:txBody>
      </p:sp>
      <p:sp>
        <p:nvSpPr>
          <p:cNvPr id="4" name="矢印: 左右 3">
            <a:extLst>
              <a:ext uri="{FF2B5EF4-FFF2-40B4-BE49-F238E27FC236}">
                <a16:creationId xmlns:a16="http://schemas.microsoft.com/office/drawing/2014/main" id="{58119344-45FA-4EBA-AD78-42E93E4FD284}"/>
              </a:ext>
            </a:extLst>
          </p:cNvPr>
          <p:cNvSpPr/>
          <p:nvPr/>
        </p:nvSpPr>
        <p:spPr>
          <a:xfrm>
            <a:off x="3419872" y="1873448"/>
            <a:ext cx="2831554" cy="44405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70686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発震機構解</a:t>
            </a:r>
          </a:p>
        </p:txBody>
      </p:sp>
      <p:pic>
        <p:nvPicPr>
          <p:cNvPr id="4" name="図 3">
            <a:extLst>
              <a:ext uri="{FF2B5EF4-FFF2-40B4-BE49-F238E27FC236}">
                <a16:creationId xmlns:a16="http://schemas.microsoft.com/office/drawing/2014/main" id="{833D7C95-EEC1-4EC9-968D-11DBBD94D713}"/>
              </a:ext>
            </a:extLst>
          </p:cNvPr>
          <p:cNvPicPr>
            <a:picLocks noChangeAspect="1"/>
          </p:cNvPicPr>
          <p:nvPr/>
        </p:nvPicPr>
        <p:blipFill>
          <a:blip r:embed="rId2"/>
          <a:stretch>
            <a:fillRect/>
          </a:stretch>
        </p:blipFill>
        <p:spPr>
          <a:xfrm>
            <a:off x="1259632" y="1123009"/>
            <a:ext cx="6840760" cy="5258319"/>
          </a:xfrm>
          <a:prstGeom prst="rect">
            <a:avLst/>
          </a:prstGeom>
        </p:spPr>
      </p:pic>
      <p:sp>
        <p:nvSpPr>
          <p:cNvPr id="5" name="テキスト ボックス 4">
            <a:extLst>
              <a:ext uri="{FF2B5EF4-FFF2-40B4-BE49-F238E27FC236}">
                <a16:creationId xmlns:a16="http://schemas.microsoft.com/office/drawing/2014/main" id="{5B703F67-0B9D-47CF-A12E-222325A692ED}"/>
              </a:ext>
            </a:extLst>
          </p:cNvPr>
          <p:cNvSpPr txBox="1"/>
          <p:nvPr/>
        </p:nvSpPr>
        <p:spPr>
          <a:xfrm>
            <a:off x="2123728" y="6381328"/>
            <a:ext cx="37401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（地球ダイナミクス、山本、朝倉書店）</a:t>
            </a:r>
          </a:p>
        </p:txBody>
      </p:sp>
      <p:sp>
        <p:nvSpPr>
          <p:cNvPr id="6" name="テキスト ボックス 5">
            <a:extLst>
              <a:ext uri="{FF2B5EF4-FFF2-40B4-BE49-F238E27FC236}">
                <a16:creationId xmlns:a16="http://schemas.microsoft.com/office/drawing/2014/main" id="{6A7C0F64-B98A-46AB-A653-2B7B75E0DFA9}"/>
              </a:ext>
            </a:extLst>
          </p:cNvPr>
          <p:cNvSpPr txBox="1"/>
          <p:nvPr/>
        </p:nvSpPr>
        <p:spPr>
          <a:xfrm>
            <a:off x="2699792" y="3401414"/>
            <a:ext cx="47263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象限型）　　（中央が引き）　　（中央が押し）</a:t>
            </a:r>
          </a:p>
        </p:txBody>
      </p:sp>
      <p:cxnSp>
        <p:nvCxnSpPr>
          <p:cNvPr id="7" name="直線矢印コネクタ 6">
            <a:extLst>
              <a:ext uri="{FF2B5EF4-FFF2-40B4-BE49-F238E27FC236}">
                <a16:creationId xmlns:a16="http://schemas.microsoft.com/office/drawing/2014/main" id="{C2459841-09D2-43E3-AAD2-D3C69D5203CB}"/>
              </a:ext>
            </a:extLst>
          </p:cNvPr>
          <p:cNvCxnSpPr>
            <a:cxnSpLocks/>
            <a:stCxn id="8" idx="1"/>
          </p:cNvCxnSpPr>
          <p:nvPr/>
        </p:nvCxnSpPr>
        <p:spPr>
          <a:xfrm flipH="1">
            <a:off x="6228184" y="1212800"/>
            <a:ext cx="617216" cy="78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6DF61FA-5817-4B71-869B-EEC4C3BC4317}"/>
              </a:ext>
            </a:extLst>
          </p:cNvPr>
          <p:cNvSpPr txBox="1"/>
          <p:nvPr/>
        </p:nvSpPr>
        <p:spPr>
          <a:xfrm>
            <a:off x="6845400" y="1028134"/>
            <a:ext cx="1492716"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真ん中が押し</a:t>
            </a:r>
          </a:p>
        </p:txBody>
      </p:sp>
      <p:sp>
        <p:nvSpPr>
          <p:cNvPr id="9" name="正方形/長方形 8">
            <a:extLst>
              <a:ext uri="{FF2B5EF4-FFF2-40B4-BE49-F238E27FC236}">
                <a16:creationId xmlns:a16="http://schemas.microsoft.com/office/drawing/2014/main" id="{E02E0F3E-CED2-4D48-8CA2-FB7EFFF57B37}"/>
              </a:ext>
            </a:extLst>
          </p:cNvPr>
          <p:cNvSpPr/>
          <p:nvPr/>
        </p:nvSpPr>
        <p:spPr>
          <a:xfrm>
            <a:off x="5652120" y="2996952"/>
            <a:ext cx="1512168" cy="332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0" name="正方形/長方形 9">
            <a:extLst>
              <a:ext uri="{FF2B5EF4-FFF2-40B4-BE49-F238E27FC236}">
                <a16:creationId xmlns:a16="http://schemas.microsoft.com/office/drawing/2014/main" id="{B69577FA-5424-4F08-A363-2524AFE7DD14}"/>
              </a:ext>
            </a:extLst>
          </p:cNvPr>
          <p:cNvSpPr/>
          <p:nvPr/>
        </p:nvSpPr>
        <p:spPr>
          <a:xfrm>
            <a:off x="3987552" y="3032956"/>
            <a:ext cx="1512168" cy="332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 name="正方形/長方形 10">
            <a:extLst>
              <a:ext uri="{FF2B5EF4-FFF2-40B4-BE49-F238E27FC236}">
                <a16:creationId xmlns:a16="http://schemas.microsoft.com/office/drawing/2014/main" id="{48971158-4E44-4DE2-A97F-508422BB2F88}"/>
              </a:ext>
            </a:extLst>
          </p:cNvPr>
          <p:cNvSpPr/>
          <p:nvPr/>
        </p:nvSpPr>
        <p:spPr>
          <a:xfrm>
            <a:off x="2332803" y="3023240"/>
            <a:ext cx="1512168" cy="332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cxnSp>
        <p:nvCxnSpPr>
          <p:cNvPr id="13" name="直線矢印コネクタ 12">
            <a:extLst>
              <a:ext uri="{FF2B5EF4-FFF2-40B4-BE49-F238E27FC236}">
                <a16:creationId xmlns:a16="http://schemas.microsoft.com/office/drawing/2014/main" id="{F221FD4A-22E2-4F22-BFCD-1F69114516DE}"/>
              </a:ext>
            </a:extLst>
          </p:cNvPr>
          <p:cNvCxnSpPr>
            <a:cxnSpLocks/>
          </p:cNvCxnSpPr>
          <p:nvPr/>
        </p:nvCxnSpPr>
        <p:spPr>
          <a:xfrm flipH="1">
            <a:off x="4799219" y="1212800"/>
            <a:ext cx="132821" cy="7866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6713FF7-5015-4D5D-825A-602A4926CA55}"/>
              </a:ext>
            </a:extLst>
          </p:cNvPr>
          <p:cNvSpPr txBox="1"/>
          <p:nvPr/>
        </p:nvSpPr>
        <p:spPr>
          <a:xfrm>
            <a:off x="4297718" y="843398"/>
            <a:ext cx="1515158"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真ん中が引き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右よこずれと左よこずれ</a:t>
            </a:r>
          </a:p>
        </p:txBody>
      </p:sp>
      <p:sp>
        <p:nvSpPr>
          <p:cNvPr id="5" name="テキスト ボックス 4">
            <a:extLst>
              <a:ext uri="{FF2B5EF4-FFF2-40B4-BE49-F238E27FC236}">
                <a16:creationId xmlns:a16="http://schemas.microsoft.com/office/drawing/2014/main" id="{2288411D-0E8A-4B1F-A50E-8C22B8AF9FC7}"/>
              </a:ext>
            </a:extLst>
          </p:cNvPr>
          <p:cNvSpPr txBox="1"/>
          <p:nvPr/>
        </p:nvSpPr>
        <p:spPr>
          <a:xfrm>
            <a:off x="5907688" y="6260384"/>
            <a:ext cx="3217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笠原、地震の力学、鹿島出版）</a:t>
            </a:r>
          </a:p>
        </p:txBody>
      </p:sp>
      <p:pic>
        <p:nvPicPr>
          <p:cNvPr id="3" name="図 2">
            <a:extLst>
              <a:ext uri="{FF2B5EF4-FFF2-40B4-BE49-F238E27FC236}">
                <a16:creationId xmlns:a16="http://schemas.microsoft.com/office/drawing/2014/main" id="{B1231CC1-0DD3-441A-BBD7-3ACB35074EBE}"/>
              </a:ext>
            </a:extLst>
          </p:cNvPr>
          <p:cNvPicPr>
            <a:picLocks noChangeAspect="1"/>
          </p:cNvPicPr>
          <p:nvPr/>
        </p:nvPicPr>
        <p:blipFill>
          <a:blip r:embed="rId2"/>
          <a:stretch>
            <a:fillRect/>
          </a:stretch>
        </p:blipFill>
        <p:spPr>
          <a:xfrm>
            <a:off x="1115616" y="1268760"/>
            <a:ext cx="2880320" cy="3369102"/>
          </a:xfrm>
          <a:prstGeom prst="rect">
            <a:avLst/>
          </a:prstGeom>
        </p:spPr>
      </p:pic>
      <p:pic>
        <p:nvPicPr>
          <p:cNvPr id="7" name="図 6">
            <a:extLst>
              <a:ext uri="{FF2B5EF4-FFF2-40B4-BE49-F238E27FC236}">
                <a16:creationId xmlns:a16="http://schemas.microsoft.com/office/drawing/2014/main" id="{42BD264D-F9D7-42E0-AC53-9367F3C070B0}"/>
              </a:ext>
            </a:extLst>
          </p:cNvPr>
          <p:cNvPicPr>
            <a:picLocks noChangeAspect="1"/>
          </p:cNvPicPr>
          <p:nvPr/>
        </p:nvPicPr>
        <p:blipFill>
          <a:blip r:embed="rId2"/>
          <a:stretch>
            <a:fillRect/>
          </a:stretch>
        </p:blipFill>
        <p:spPr>
          <a:xfrm>
            <a:off x="4932040" y="1280944"/>
            <a:ext cx="2880320" cy="3369102"/>
          </a:xfrm>
          <a:prstGeom prst="rect">
            <a:avLst/>
          </a:prstGeom>
        </p:spPr>
      </p:pic>
      <p:cxnSp>
        <p:nvCxnSpPr>
          <p:cNvPr id="9" name="直線コネクタ 8">
            <a:extLst>
              <a:ext uri="{FF2B5EF4-FFF2-40B4-BE49-F238E27FC236}">
                <a16:creationId xmlns:a16="http://schemas.microsoft.com/office/drawing/2014/main" id="{2C0241B7-4053-421F-98A2-CF116F5F93B9}"/>
              </a:ext>
            </a:extLst>
          </p:cNvPr>
          <p:cNvCxnSpPr/>
          <p:nvPr/>
        </p:nvCxnSpPr>
        <p:spPr>
          <a:xfrm>
            <a:off x="1547664" y="2953311"/>
            <a:ext cx="22322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0B66B53-3879-41DC-9894-1AA079C2B190}"/>
              </a:ext>
            </a:extLst>
          </p:cNvPr>
          <p:cNvCxnSpPr/>
          <p:nvPr/>
        </p:nvCxnSpPr>
        <p:spPr>
          <a:xfrm>
            <a:off x="1259632" y="2276872"/>
            <a:ext cx="576064" cy="67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D3443B7-6978-44B9-963F-31AA3F697040}"/>
              </a:ext>
            </a:extLst>
          </p:cNvPr>
          <p:cNvSpPr txBox="1"/>
          <p:nvPr/>
        </p:nvSpPr>
        <p:spPr>
          <a:xfrm>
            <a:off x="382469" y="2092205"/>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断層面</a:t>
            </a:r>
          </a:p>
        </p:txBody>
      </p:sp>
      <p:cxnSp>
        <p:nvCxnSpPr>
          <p:cNvPr id="14" name="直線矢印コネクタ 13">
            <a:extLst>
              <a:ext uri="{FF2B5EF4-FFF2-40B4-BE49-F238E27FC236}">
                <a16:creationId xmlns:a16="http://schemas.microsoft.com/office/drawing/2014/main" id="{4D6CD175-4CD2-445C-AF53-22A526756F79}"/>
              </a:ext>
            </a:extLst>
          </p:cNvPr>
          <p:cNvCxnSpPr/>
          <p:nvPr/>
        </p:nvCxnSpPr>
        <p:spPr>
          <a:xfrm>
            <a:off x="2123728" y="2420888"/>
            <a:ext cx="10801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F2D2982-25F4-4A61-A42E-0F3D80786FF5}"/>
              </a:ext>
            </a:extLst>
          </p:cNvPr>
          <p:cNvCxnSpPr>
            <a:cxnSpLocks/>
          </p:cNvCxnSpPr>
          <p:nvPr/>
        </p:nvCxnSpPr>
        <p:spPr>
          <a:xfrm flipH="1">
            <a:off x="2123728" y="3429000"/>
            <a:ext cx="10801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CA9873F-17D3-47FC-B4E2-56B78A287CD3}"/>
              </a:ext>
            </a:extLst>
          </p:cNvPr>
          <p:cNvSpPr txBox="1"/>
          <p:nvPr/>
        </p:nvSpPr>
        <p:spPr>
          <a:xfrm>
            <a:off x="1948376" y="4728209"/>
            <a:ext cx="1255472"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右よこずれ</a:t>
            </a:r>
          </a:p>
        </p:txBody>
      </p:sp>
      <p:cxnSp>
        <p:nvCxnSpPr>
          <p:cNvPr id="18" name="直線コネクタ 17">
            <a:extLst>
              <a:ext uri="{FF2B5EF4-FFF2-40B4-BE49-F238E27FC236}">
                <a16:creationId xmlns:a16="http://schemas.microsoft.com/office/drawing/2014/main" id="{0FDD838B-ECE7-46B2-96E1-FE1904BE6E8F}"/>
              </a:ext>
            </a:extLst>
          </p:cNvPr>
          <p:cNvCxnSpPr>
            <a:cxnSpLocks/>
          </p:cNvCxnSpPr>
          <p:nvPr/>
        </p:nvCxnSpPr>
        <p:spPr>
          <a:xfrm flipV="1">
            <a:off x="6516216" y="1844824"/>
            <a:ext cx="0" cy="22322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5E3D8FF-101E-4D84-A40C-424A466452BD}"/>
              </a:ext>
            </a:extLst>
          </p:cNvPr>
          <p:cNvCxnSpPr/>
          <p:nvPr/>
        </p:nvCxnSpPr>
        <p:spPr>
          <a:xfrm>
            <a:off x="5907688" y="1426918"/>
            <a:ext cx="576064" cy="676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E9BF66BC-95F0-40A2-BA02-422DB1C66A53}"/>
              </a:ext>
            </a:extLst>
          </p:cNvPr>
          <p:cNvSpPr txBox="1"/>
          <p:nvPr/>
        </p:nvSpPr>
        <p:spPr>
          <a:xfrm>
            <a:off x="5030525" y="1242251"/>
            <a:ext cx="8771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断層面</a:t>
            </a:r>
          </a:p>
        </p:txBody>
      </p:sp>
      <p:cxnSp>
        <p:nvCxnSpPr>
          <p:cNvPr id="23" name="直線矢印コネクタ 22">
            <a:extLst>
              <a:ext uri="{FF2B5EF4-FFF2-40B4-BE49-F238E27FC236}">
                <a16:creationId xmlns:a16="http://schemas.microsoft.com/office/drawing/2014/main" id="{9DB7B1F9-4FFD-4F02-946E-81E070177C06}"/>
              </a:ext>
            </a:extLst>
          </p:cNvPr>
          <p:cNvCxnSpPr>
            <a:cxnSpLocks/>
          </p:cNvCxnSpPr>
          <p:nvPr/>
        </p:nvCxnSpPr>
        <p:spPr>
          <a:xfrm>
            <a:off x="5943692" y="2467831"/>
            <a:ext cx="0" cy="10331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FB989F3-2BD1-4768-9C87-2084CA979409}"/>
              </a:ext>
            </a:extLst>
          </p:cNvPr>
          <p:cNvCxnSpPr>
            <a:cxnSpLocks/>
          </p:cNvCxnSpPr>
          <p:nvPr/>
        </p:nvCxnSpPr>
        <p:spPr>
          <a:xfrm flipV="1">
            <a:off x="7064648" y="2461537"/>
            <a:ext cx="0" cy="9760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3B2187F-E5CE-4B41-B49E-3B67385D1C42}"/>
              </a:ext>
            </a:extLst>
          </p:cNvPr>
          <p:cNvSpPr txBox="1"/>
          <p:nvPr/>
        </p:nvSpPr>
        <p:spPr>
          <a:xfrm>
            <a:off x="5963922" y="4771102"/>
            <a:ext cx="1255472"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左よこずれ</a:t>
            </a:r>
          </a:p>
        </p:txBody>
      </p:sp>
      <p:sp>
        <p:nvSpPr>
          <p:cNvPr id="29" name="テキスト ボックス 28">
            <a:extLst>
              <a:ext uri="{FF2B5EF4-FFF2-40B4-BE49-F238E27FC236}">
                <a16:creationId xmlns:a16="http://schemas.microsoft.com/office/drawing/2014/main" id="{D1B1361C-EF1C-4053-9621-A078DB049EC9}"/>
              </a:ext>
            </a:extLst>
          </p:cNvPr>
          <p:cNvSpPr txBox="1"/>
          <p:nvPr/>
        </p:nvSpPr>
        <p:spPr>
          <a:xfrm>
            <a:off x="1566104" y="5449123"/>
            <a:ext cx="6205545"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同じ力学的な場で、右横ずれも左横ずれもどうちらも起きうる</a:t>
            </a:r>
          </a:p>
        </p:txBody>
      </p:sp>
    </p:spTree>
    <p:extLst>
      <p:ext uri="{BB962C8B-B14F-4D97-AF65-F5344CB8AC3E}">
        <p14:creationId xmlns:p14="http://schemas.microsoft.com/office/powerpoint/2010/main" val="74068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断層パラメーター</a:t>
            </a:r>
            <a:endParaRPr kumimoji="1" lang="ja-JP" altLang="en-US" dirty="0"/>
          </a:p>
        </p:txBody>
      </p:sp>
      <p:pic>
        <p:nvPicPr>
          <p:cNvPr id="1026" name="Picture 2" descr="断層パラメータの解説図">
            <a:extLst>
              <a:ext uri="{FF2B5EF4-FFF2-40B4-BE49-F238E27FC236}">
                <a16:creationId xmlns:a16="http://schemas.microsoft.com/office/drawing/2014/main" id="{25FA064A-ACE7-4931-8458-87C67AAB2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8671"/>
            <a:ext cx="6832227" cy="443018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F5D50F6-09D8-4BAB-91A6-94ABC9CBC43B}"/>
              </a:ext>
            </a:extLst>
          </p:cNvPr>
          <p:cNvSpPr txBox="1"/>
          <p:nvPr/>
        </p:nvSpPr>
        <p:spPr>
          <a:xfrm>
            <a:off x="467544" y="6022832"/>
            <a:ext cx="856895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（気象庁　https://www.data.jma.go.jp/svd/eqev/data/mech/kaisetu/mechkaisetu2</a:t>
            </a:r>
            <a:r>
              <a:rPr kumimoji="1" lang="ja-JP" altLang="en-US"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.html）</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 name="テキスト ボックス 3">
            <a:extLst>
              <a:ext uri="{FF2B5EF4-FFF2-40B4-BE49-F238E27FC236}">
                <a16:creationId xmlns:a16="http://schemas.microsoft.com/office/drawing/2014/main" id="{F1A45EA4-F3B5-467B-AE58-D707B7B0B5CB}"/>
              </a:ext>
            </a:extLst>
          </p:cNvPr>
          <p:cNvSpPr txBox="1"/>
          <p:nvPr/>
        </p:nvSpPr>
        <p:spPr>
          <a:xfrm>
            <a:off x="5220072" y="4653136"/>
            <a:ext cx="7239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rPr>
              <a:t>(rake)</a:t>
            </a:r>
            <a:endParaRPr kumimoji="1" lang="ja-JP" altLang="en-US" sz="18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C807B165-6EEB-47E2-8626-D65ABB433123}"/>
              </a:ext>
            </a:extLst>
          </p:cNvPr>
          <p:cNvSpPr txBox="1"/>
          <p:nvPr/>
        </p:nvSpPr>
        <p:spPr>
          <a:xfrm>
            <a:off x="7164288" y="4283804"/>
            <a:ext cx="14863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λ</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0</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逆断層</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λ</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0</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正断層</a:t>
            </a:r>
          </a:p>
        </p:txBody>
      </p:sp>
    </p:spTree>
    <p:extLst>
      <p:ext uri="{BB962C8B-B14F-4D97-AF65-F5344CB8AC3E}">
        <p14:creationId xmlns:p14="http://schemas.microsoft.com/office/powerpoint/2010/main" val="321614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地震の発生状況（日本）</a:t>
            </a:r>
            <a:endParaRPr kumimoji="1" lang="ja-JP" altLang="en-US" dirty="0"/>
          </a:p>
        </p:txBody>
      </p:sp>
      <p:sp>
        <p:nvSpPr>
          <p:cNvPr id="3" name="テキスト ボックス 2"/>
          <p:cNvSpPr txBox="1"/>
          <p:nvPr/>
        </p:nvSpPr>
        <p:spPr>
          <a:xfrm>
            <a:off x="2555776" y="1412776"/>
            <a:ext cx="2643672" cy="923330"/>
          </a:xfrm>
          <a:prstGeom prst="rect">
            <a:avLst/>
          </a:prstGeom>
          <a:noFill/>
        </p:spPr>
        <p:txBody>
          <a:bodyPr wrap="none" rtlCol="0">
            <a:spAutoFit/>
          </a:bodyPr>
          <a:lstStyle/>
          <a:p>
            <a:r>
              <a:rPr lang="ja-JP" altLang="en-US" dirty="0"/>
              <a:t>未解決</a:t>
            </a:r>
            <a:endParaRPr kumimoji="1" lang="en-US" altLang="ja-JP" dirty="0"/>
          </a:p>
          <a:p>
            <a:r>
              <a:rPr kumimoji="1" lang="ja-JP" altLang="en-US" dirty="0"/>
              <a:t>楕円体の引力の式</a:t>
            </a:r>
            <a:endParaRPr kumimoji="1" lang="en-US" altLang="ja-JP" dirty="0"/>
          </a:p>
          <a:p>
            <a:r>
              <a:rPr kumimoji="1" lang="ja-JP" altLang="en-US" dirty="0"/>
              <a:t>回転</a:t>
            </a:r>
            <a:r>
              <a:rPr lang="ja-JP" altLang="en-US" dirty="0"/>
              <a:t>エネルギーがなぜ負</a:t>
            </a:r>
            <a:endParaRPr kumimoji="1" lang="ja-JP" altLang="en-US" dirty="0"/>
          </a:p>
        </p:txBody>
      </p:sp>
      <p:pic>
        <p:nvPicPr>
          <p:cNvPr id="4" name="図 3">
            <a:extLst>
              <a:ext uri="{FF2B5EF4-FFF2-40B4-BE49-F238E27FC236}">
                <a16:creationId xmlns:a16="http://schemas.microsoft.com/office/drawing/2014/main" id="{C47FEBFE-8E09-49F9-BF7F-27B23E5D7C7F}"/>
              </a:ext>
            </a:extLst>
          </p:cNvPr>
          <p:cNvPicPr>
            <a:picLocks noChangeAspect="1"/>
          </p:cNvPicPr>
          <p:nvPr/>
        </p:nvPicPr>
        <p:blipFill>
          <a:blip r:embed="rId2"/>
          <a:stretch>
            <a:fillRect/>
          </a:stretch>
        </p:blipFill>
        <p:spPr>
          <a:xfrm>
            <a:off x="1403648" y="908720"/>
            <a:ext cx="6443408" cy="5558184"/>
          </a:xfrm>
          <a:prstGeom prst="rect">
            <a:avLst/>
          </a:prstGeom>
        </p:spPr>
      </p:pic>
      <p:sp>
        <p:nvSpPr>
          <p:cNvPr id="5" name="テキスト ボックス 4">
            <a:extLst>
              <a:ext uri="{FF2B5EF4-FFF2-40B4-BE49-F238E27FC236}">
                <a16:creationId xmlns:a16="http://schemas.microsoft.com/office/drawing/2014/main" id="{F7966A04-E448-428F-A037-17332E1EA36B}"/>
              </a:ext>
            </a:extLst>
          </p:cNvPr>
          <p:cNvSpPr txBox="1"/>
          <p:nvPr/>
        </p:nvSpPr>
        <p:spPr>
          <a:xfrm>
            <a:off x="251520" y="6540455"/>
            <a:ext cx="9149364" cy="369332"/>
          </a:xfrm>
          <a:prstGeom prst="rect">
            <a:avLst/>
          </a:prstGeom>
          <a:noFill/>
        </p:spPr>
        <p:txBody>
          <a:bodyPr wrap="none" rtlCol="0">
            <a:spAutoFit/>
          </a:bodyPr>
          <a:lstStyle/>
          <a:p>
            <a:r>
              <a:rPr kumimoji="1" lang="ja-JP" altLang="en-US" dirty="0"/>
              <a:t>地震調査研究推進本部　</a:t>
            </a:r>
            <a:r>
              <a:rPr kumimoji="1" lang="en-US" altLang="ja-JP" dirty="0">
                <a:hlinkClick r:id="rId3"/>
              </a:rPr>
              <a:t>https://www.jishin.go.jp/main/pamphlet/eq_mech/eq_mecha2.pdf</a:t>
            </a:r>
            <a:r>
              <a:rPr kumimoji="1" lang="ja-JP" altLang="en-US" dirty="0"/>
              <a:t>　</a:t>
            </a:r>
          </a:p>
        </p:txBody>
      </p:sp>
      <p:sp>
        <p:nvSpPr>
          <p:cNvPr id="6" name="正方形/長方形 5">
            <a:extLst>
              <a:ext uri="{FF2B5EF4-FFF2-40B4-BE49-F238E27FC236}">
                <a16:creationId xmlns:a16="http://schemas.microsoft.com/office/drawing/2014/main" id="{533BF174-57AC-4315-B020-4F251B76382C}"/>
              </a:ext>
            </a:extLst>
          </p:cNvPr>
          <p:cNvSpPr/>
          <p:nvPr/>
        </p:nvSpPr>
        <p:spPr>
          <a:xfrm>
            <a:off x="4716016" y="836712"/>
            <a:ext cx="324036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F4EF71E-A1DC-4BC3-A6A9-74C5388D7706}"/>
              </a:ext>
            </a:extLst>
          </p:cNvPr>
          <p:cNvSpPr txBox="1"/>
          <p:nvPr/>
        </p:nvSpPr>
        <p:spPr>
          <a:xfrm>
            <a:off x="6438406" y="1443792"/>
            <a:ext cx="2610010" cy="1200329"/>
          </a:xfrm>
          <a:prstGeom prst="rect">
            <a:avLst/>
          </a:prstGeom>
          <a:noFill/>
        </p:spPr>
        <p:txBody>
          <a:bodyPr wrap="none" rtlCol="0">
            <a:spAutoFit/>
          </a:bodyPr>
          <a:lstStyle/>
          <a:p>
            <a:r>
              <a:rPr kumimoji="1" lang="ja-JP" altLang="en-US" dirty="0"/>
              <a:t>海溝沿いに地震は多い</a:t>
            </a:r>
            <a:endParaRPr kumimoji="1" lang="en-US" altLang="ja-JP" dirty="0"/>
          </a:p>
          <a:p>
            <a:endParaRPr lang="en-US" altLang="ja-JP" dirty="0"/>
          </a:p>
          <a:p>
            <a:r>
              <a:rPr lang="ja-JP" altLang="en-US" dirty="0"/>
              <a:t>世界の地震の</a:t>
            </a:r>
            <a:r>
              <a:rPr lang="en-US" altLang="ja-JP" dirty="0"/>
              <a:t>1</a:t>
            </a:r>
            <a:r>
              <a:rPr lang="ja-JP" altLang="en-US" dirty="0"/>
              <a:t>割が日本</a:t>
            </a:r>
            <a:endParaRPr lang="en-US" altLang="ja-JP" dirty="0"/>
          </a:p>
          <a:p>
            <a:r>
              <a:rPr kumimoji="1" lang="ja-JP" altLang="en-US" dirty="0"/>
              <a:t>周辺で発生とも</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地震の発生状況（世界）</a:t>
            </a:r>
            <a:endParaRPr kumimoji="1" lang="ja-JP" altLang="en-US" dirty="0"/>
          </a:p>
        </p:txBody>
      </p:sp>
      <p:pic>
        <p:nvPicPr>
          <p:cNvPr id="3074" name="Picture 2">
            <a:extLst>
              <a:ext uri="{FF2B5EF4-FFF2-40B4-BE49-F238E27FC236}">
                <a16:creationId xmlns:a16="http://schemas.microsoft.com/office/drawing/2014/main" id="{CFCA62A2-AE8F-4B43-9A85-4ACF9B0A3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08" y="1196752"/>
            <a:ext cx="8856984" cy="492054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73C887BD-E56E-475B-8C8D-D66F68940244}"/>
              </a:ext>
            </a:extLst>
          </p:cNvPr>
          <p:cNvSpPr txBox="1"/>
          <p:nvPr/>
        </p:nvSpPr>
        <p:spPr>
          <a:xfrm>
            <a:off x="1691680" y="6341442"/>
            <a:ext cx="5465920" cy="369332"/>
          </a:xfrm>
          <a:prstGeom prst="rect">
            <a:avLst/>
          </a:prstGeom>
          <a:noFill/>
        </p:spPr>
        <p:txBody>
          <a:bodyPr wrap="none" rtlCol="0">
            <a:spAutoFit/>
          </a:bodyPr>
          <a:lstStyle/>
          <a:p>
            <a:r>
              <a:rPr kumimoji="1" lang="en-US" altLang="ja-JP" dirty="0"/>
              <a:t>https://ucmp.berkeley.edu/tectonics/quakecenters.html</a:t>
            </a:r>
            <a:endParaRPr kumimoji="1" lang="ja-JP" altLang="en-US" dirty="0"/>
          </a:p>
        </p:txBody>
      </p:sp>
      <p:sp>
        <p:nvSpPr>
          <p:cNvPr id="5" name="テキスト ボックス 4">
            <a:extLst>
              <a:ext uri="{FF2B5EF4-FFF2-40B4-BE49-F238E27FC236}">
                <a16:creationId xmlns:a16="http://schemas.microsoft.com/office/drawing/2014/main" id="{B50AE84B-5CA5-478C-9406-BAD9A0CFDFEA}"/>
              </a:ext>
            </a:extLst>
          </p:cNvPr>
          <p:cNvSpPr txBox="1"/>
          <p:nvPr/>
        </p:nvSpPr>
        <p:spPr>
          <a:xfrm>
            <a:off x="5436096" y="764704"/>
            <a:ext cx="3472425" cy="369332"/>
          </a:xfrm>
          <a:prstGeom prst="rect">
            <a:avLst/>
          </a:prstGeom>
          <a:noFill/>
        </p:spPr>
        <p:txBody>
          <a:bodyPr wrap="none" rtlCol="0">
            <a:spAutoFit/>
          </a:bodyPr>
          <a:lstStyle/>
          <a:p>
            <a:r>
              <a:rPr kumimoji="1" lang="ja-JP" altLang="en-US" dirty="0"/>
              <a:t>地震の大半はプレート境界で発生</a:t>
            </a:r>
          </a:p>
        </p:txBody>
      </p:sp>
    </p:spTree>
    <p:extLst>
      <p:ext uri="{BB962C8B-B14F-4D97-AF65-F5344CB8AC3E}">
        <p14:creationId xmlns:p14="http://schemas.microsoft.com/office/powerpoint/2010/main" val="360667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4104" y="17696"/>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a:t>
            </a:r>
            <a:endParaRPr kumimoji="1" lang="ja-JP" altLang="en-US" dirty="0"/>
          </a:p>
        </p:txBody>
      </p:sp>
      <p:sp>
        <p:nvSpPr>
          <p:cNvPr id="3" name="テキスト ボックス 2"/>
          <p:cNvSpPr txBox="1"/>
          <p:nvPr/>
        </p:nvSpPr>
        <p:spPr>
          <a:xfrm>
            <a:off x="1835696" y="920456"/>
            <a:ext cx="5160387" cy="400110"/>
          </a:xfrm>
          <a:prstGeom prst="rect">
            <a:avLst/>
          </a:prstGeom>
          <a:noFill/>
        </p:spPr>
        <p:txBody>
          <a:bodyPr wrap="none" rtlCol="0">
            <a:spAutoFit/>
          </a:bodyPr>
          <a:lstStyle/>
          <a:p>
            <a:r>
              <a:rPr kumimoji="1" lang="ja-JP" altLang="en-US" sz="2000" dirty="0"/>
              <a:t>地震＝</a:t>
            </a:r>
            <a:r>
              <a:rPr lang="ja-JP" altLang="en-US" sz="2000" dirty="0"/>
              <a:t>断層面におけるすべり現象（破壊現象）</a:t>
            </a:r>
            <a:endParaRPr kumimoji="1" lang="ja-JP" altLang="en-US" sz="2000" dirty="0"/>
          </a:p>
        </p:txBody>
      </p:sp>
      <p:pic>
        <p:nvPicPr>
          <p:cNvPr id="2050" name="Picture 2">
            <a:extLst>
              <a:ext uri="{FF2B5EF4-FFF2-40B4-BE49-F238E27FC236}">
                <a16:creationId xmlns:a16="http://schemas.microsoft.com/office/drawing/2014/main" id="{D2AD11C1-DF32-401F-AE2B-51A39CD708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3678" y="1320566"/>
            <a:ext cx="5896644" cy="530919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4A44F171-7999-4A1F-8538-1C14A6650878}"/>
              </a:ext>
            </a:extLst>
          </p:cNvPr>
          <p:cNvSpPr txBox="1"/>
          <p:nvPr/>
        </p:nvSpPr>
        <p:spPr>
          <a:xfrm>
            <a:off x="755576" y="6445092"/>
            <a:ext cx="8773492" cy="369332"/>
          </a:xfrm>
          <a:prstGeom prst="rect">
            <a:avLst/>
          </a:prstGeom>
          <a:noFill/>
        </p:spPr>
        <p:txBody>
          <a:bodyPr wrap="none" rtlCol="0">
            <a:spAutoFit/>
          </a:bodyPr>
          <a:lstStyle/>
          <a:p>
            <a:r>
              <a:rPr kumimoji="1" lang="ja-JP" altLang="en-US" dirty="0"/>
              <a:t>地震調査研究推進本部　</a:t>
            </a:r>
            <a:r>
              <a:rPr kumimoji="1" lang="en-US" altLang="ja-JP" dirty="0"/>
              <a:t>https://www.static.jishin.go.jp/resource/figure/figure005041.jpg</a:t>
            </a:r>
            <a:endParaRPr kumimoji="1" lang="ja-JP"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プレートの動き</a:t>
            </a:r>
          </a:p>
        </p:txBody>
      </p:sp>
      <p:pic>
        <p:nvPicPr>
          <p:cNvPr id="30722" name="Picture 2" descr="http://whybecausescience.files.wordpress.com/2013/06/worlds-plate-tectonics.jpg"/>
          <p:cNvPicPr>
            <a:picLocks noChangeAspect="1" noChangeArrowheads="1"/>
          </p:cNvPicPr>
          <p:nvPr/>
        </p:nvPicPr>
        <p:blipFill>
          <a:blip r:embed="rId2" cstate="print"/>
          <a:srcRect/>
          <a:stretch>
            <a:fillRect/>
          </a:stretch>
        </p:blipFill>
        <p:spPr bwMode="auto">
          <a:xfrm>
            <a:off x="-1" y="1052736"/>
            <a:ext cx="9000699" cy="3960440"/>
          </a:xfrm>
          <a:prstGeom prst="rect">
            <a:avLst/>
          </a:prstGeom>
          <a:noFill/>
        </p:spPr>
      </p:pic>
      <p:sp>
        <p:nvSpPr>
          <p:cNvPr id="5" name="テキスト ボックス 4"/>
          <p:cNvSpPr txBox="1"/>
          <p:nvPr/>
        </p:nvSpPr>
        <p:spPr>
          <a:xfrm>
            <a:off x="4716016" y="5589240"/>
            <a:ext cx="45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6" name="テキスト ボックス 5"/>
          <p:cNvSpPr txBox="1"/>
          <p:nvPr/>
        </p:nvSpPr>
        <p:spPr>
          <a:xfrm>
            <a:off x="1475656" y="5229200"/>
            <a:ext cx="63564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https://sites.google.com/site/cccearthandspace/plate-boundaries</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日本列島周辺のプレート</a:t>
            </a:r>
            <a:endParaRPr kumimoji="1" lang="ja-JP" altLang="en-US" dirty="0"/>
          </a:p>
        </p:txBody>
      </p:sp>
      <p:pic>
        <p:nvPicPr>
          <p:cNvPr id="5" name="図 4">
            <a:extLst>
              <a:ext uri="{FF2B5EF4-FFF2-40B4-BE49-F238E27FC236}">
                <a16:creationId xmlns:a16="http://schemas.microsoft.com/office/drawing/2014/main" id="{071D6E83-04C1-441D-B166-E405BAB91602}"/>
              </a:ext>
            </a:extLst>
          </p:cNvPr>
          <p:cNvPicPr>
            <a:picLocks noChangeAspect="1"/>
          </p:cNvPicPr>
          <p:nvPr/>
        </p:nvPicPr>
        <p:blipFill>
          <a:blip r:embed="rId2"/>
          <a:stretch>
            <a:fillRect/>
          </a:stretch>
        </p:blipFill>
        <p:spPr>
          <a:xfrm>
            <a:off x="755576" y="832197"/>
            <a:ext cx="6315075" cy="5667375"/>
          </a:xfrm>
          <a:prstGeom prst="rect">
            <a:avLst/>
          </a:prstGeom>
        </p:spPr>
      </p:pic>
      <p:sp>
        <p:nvSpPr>
          <p:cNvPr id="6" name="テキスト ボックス 5">
            <a:extLst>
              <a:ext uri="{FF2B5EF4-FFF2-40B4-BE49-F238E27FC236}">
                <a16:creationId xmlns:a16="http://schemas.microsoft.com/office/drawing/2014/main" id="{A04A29AE-3871-404F-8149-C16E9066CFA5}"/>
              </a:ext>
            </a:extLst>
          </p:cNvPr>
          <p:cNvSpPr txBox="1"/>
          <p:nvPr/>
        </p:nvSpPr>
        <p:spPr>
          <a:xfrm>
            <a:off x="4417170" y="6499572"/>
            <a:ext cx="3655168" cy="369332"/>
          </a:xfrm>
          <a:prstGeom prst="rect">
            <a:avLst/>
          </a:prstGeom>
          <a:noFill/>
        </p:spPr>
        <p:txBody>
          <a:bodyPr wrap="none" rtlCol="0">
            <a:spAutoFit/>
          </a:bodyPr>
          <a:lstStyle/>
          <a:p>
            <a:r>
              <a:rPr kumimoji="1" lang="en-US" altLang="ja-JP" dirty="0"/>
              <a:t>( </a:t>
            </a:r>
            <a:r>
              <a:rPr kumimoji="1" lang="ja-JP" altLang="en-US" dirty="0"/>
              <a:t>プレートテクトニクスの基礎　瀬野</a:t>
            </a:r>
            <a:r>
              <a:rPr kumimoji="1" lang="en-US" altLang="ja-JP" dirty="0"/>
              <a:t>) </a:t>
            </a:r>
          </a:p>
        </p:txBody>
      </p:sp>
      <p:sp>
        <p:nvSpPr>
          <p:cNvPr id="7" name="正方形/長方形 6">
            <a:extLst>
              <a:ext uri="{FF2B5EF4-FFF2-40B4-BE49-F238E27FC236}">
                <a16:creationId xmlns:a16="http://schemas.microsoft.com/office/drawing/2014/main" id="{3F2F8324-2264-4B08-9D46-8860C064341F}"/>
              </a:ext>
            </a:extLst>
          </p:cNvPr>
          <p:cNvSpPr/>
          <p:nvPr/>
        </p:nvSpPr>
        <p:spPr>
          <a:xfrm>
            <a:off x="4849218" y="4304000"/>
            <a:ext cx="115212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9B3CDDD-5518-4FB0-B9BD-CB9AA5D639A9}"/>
              </a:ext>
            </a:extLst>
          </p:cNvPr>
          <p:cNvSpPr/>
          <p:nvPr/>
        </p:nvSpPr>
        <p:spPr>
          <a:xfrm>
            <a:off x="4129138" y="1736311"/>
            <a:ext cx="853282" cy="368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D959C1C-B21A-44EB-A35E-8D1B599BEF06}"/>
              </a:ext>
            </a:extLst>
          </p:cNvPr>
          <p:cNvSpPr/>
          <p:nvPr/>
        </p:nvSpPr>
        <p:spPr>
          <a:xfrm>
            <a:off x="2256930" y="2091663"/>
            <a:ext cx="1224136" cy="196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A348487-2BA7-43FF-9DCA-8D8C0927BE3E}"/>
              </a:ext>
            </a:extLst>
          </p:cNvPr>
          <p:cNvSpPr/>
          <p:nvPr/>
        </p:nvSpPr>
        <p:spPr>
          <a:xfrm>
            <a:off x="3275857" y="4117941"/>
            <a:ext cx="1008112" cy="368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49B388E-DA4F-4596-86FE-6326C4D76D43}"/>
              </a:ext>
            </a:extLst>
          </p:cNvPr>
          <p:cNvSpPr txBox="1"/>
          <p:nvPr/>
        </p:nvSpPr>
        <p:spPr>
          <a:xfrm>
            <a:off x="6145362" y="1368403"/>
            <a:ext cx="2802370" cy="923330"/>
          </a:xfrm>
          <a:prstGeom prst="rect">
            <a:avLst/>
          </a:prstGeom>
          <a:noFill/>
        </p:spPr>
        <p:txBody>
          <a:bodyPr wrap="none" rtlCol="0">
            <a:spAutoFit/>
          </a:bodyPr>
          <a:lstStyle/>
          <a:p>
            <a:r>
              <a:rPr kumimoji="1" lang="ja-JP" altLang="en-US" dirty="0"/>
              <a:t>日本列島の東西圧縮の</a:t>
            </a:r>
            <a:endParaRPr kumimoji="1" lang="en-US" altLang="ja-JP" dirty="0"/>
          </a:p>
          <a:p>
            <a:r>
              <a:rPr lang="ja-JP" altLang="en-US" dirty="0"/>
              <a:t>主要因は太平洋プレートの</a:t>
            </a:r>
            <a:endParaRPr lang="en-US" altLang="ja-JP" dirty="0"/>
          </a:p>
          <a:p>
            <a:r>
              <a:rPr kumimoji="1" lang="ja-JP" altLang="en-US" dirty="0"/>
              <a:t>沈み込み</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日本列島のプレート構造</a:t>
            </a:r>
          </a:p>
        </p:txBody>
      </p:sp>
      <p:pic>
        <p:nvPicPr>
          <p:cNvPr id="3" name="図 2">
            <a:extLst>
              <a:ext uri="{FF2B5EF4-FFF2-40B4-BE49-F238E27FC236}">
                <a16:creationId xmlns:a16="http://schemas.microsoft.com/office/drawing/2014/main" id="{E26D3603-16A4-4B9C-BEFE-7E22DFE4FF82}"/>
              </a:ext>
            </a:extLst>
          </p:cNvPr>
          <p:cNvPicPr>
            <a:picLocks noChangeAspect="1"/>
          </p:cNvPicPr>
          <p:nvPr/>
        </p:nvPicPr>
        <p:blipFill>
          <a:blip r:embed="rId2"/>
          <a:stretch>
            <a:fillRect/>
          </a:stretch>
        </p:blipFill>
        <p:spPr>
          <a:xfrm>
            <a:off x="1907704" y="1052736"/>
            <a:ext cx="5076208" cy="5686574"/>
          </a:xfrm>
          <a:prstGeom prst="rect">
            <a:avLst/>
          </a:prstGeom>
        </p:spPr>
      </p:pic>
      <p:cxnSp>
        <p:nvCxnSpPr>
          <p:cNvPr id="5" name="直線コネクタ 4">
            <a:extLst>
              <a:ext uri="{FF2B5EF4-FFF2-40B4-BE49-F238E27FC236}">
                <a16:creationId xmlns:a16="http://schemas.microsoft.com/office/drawing/2014/main" id="{9B6F50BD-1007-4AA6-8423-599885518199}"/>
              </a:ext>
            </a:extLst>
          </p:cNvPr>
          <p:cNvCxnSpPr/>
          <p:nvPr/>
        </p:nvCxnSpPr>
        <p:spPr>
          <a:xfrm>
            <a:off x="5652120" y="5013176"/>
            <a:ext cx="57606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5026378E-55D3-49B3-9A2F-156E612C42D0}"/>
              </a:ext>
            </a:extLst>
          </p:cNvPr>
          <p:cNvCxnSpPr>
            <a:cxnSpLocks/>
          </p:cNvCxnSpPr>
          <p:nvPr/>
        </p:nvCxnSpPr>
        <p:spPr>
          <a:xfrm flipV="1">
            <a:off x="5760132" y="3212976"/>
            <a:ext cx="180020" cy="5040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E1B09715-A52F-46A7-97F5-58AED2C95F04}"/>
              </a:ext>
            </a:extLst>
          </p:cNvPr>
          <p:cNvCxnSpPr>
            <a:cxnSpLocks/>
          </p:cNvCxnSpPr>
          <p:nvPr/>
        </p:nvCxnSpPr>
        <p:spPr>
          <a:xfrm flipV="1">
            <a:off x="3563888" y="5157192"/>
            <a:ext cx="504056"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539829CE-4E28-4101-8B8C-8174EDA570D1}"/>
              </a:ext>
            </a:extLst>
          </p:cNvPr>
          <p:cNvCxnSpPr/>
          <p:nvPr/>
        </p:nvCxnSpPr>
        <p:spPr>
          <a:xfrm>
            <a:off x="4572000" y="4246592"/>
            <a:ext cx="57606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1883A4C9-0760-42A8-8759-8F99DCB2849F}"/>
              </a:ext>
            </a:extLst>
          </p:cNvPr>
          <p:cNvSpPr/>
          <p:nvPr/>
        </p:nvSpPr>
        <p:spPr>
          <a:xfrm>
            <a:off x="3771421" y="5376247"/>
            <a:ext cx="800579" cy="288031"/>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2A7BD5A5-79BF-463B-A9A6-E04B63725983}"/>
              </a:ext>
            </a:extLst>
          </p:cNvPr>
          <p:cNvSpPr/>
          <p:nvPr/>
        </p:nvSpPr>
        <p:spPr>
          <a:xfrm>
            <a:off x="5731703" y="4116822"/>
            <a:ext cx="928529" cy="12977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CCC04D9-2599-4379-9382-07799D945FAF}"/>
              </a:ext>
            </a:extLst>
          </p:cNvPr>
          <p:cNvSpPr/>
          <p:nvPr/>
        </p:nvSpPr>
        <p:spPr>
          <a:xfrm>
            <a:off x="2555776" y="1844824"/>
            <a:ext cx="1215645" cy="216024"/>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285C918E-BDAE-4C46-86A8-404ABAF75FBE}"/>
              </a:ext>
            </a:extLst>
          </p:cNvPr>
          <p:cNvCxnSpPr>
            <a:cxnSpLocks/>
          </p:cNvCxnSpPr>
          <p:nvPr/>
        </p:nvCxnSpPr>
        <p:spPr>
          <a:xfrm flipV="1">
            <a:off x="6084168" y="2636912"/>
            <a:ext cx="432048" cy="288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C9CEC1DE-998E-457F-9FBD-17111C2D9830}"/>
              </a:ext>
            </a:extLst>
          </p:cNvPr>
          <p:cNvSpPr/>
          <p:nvPr/>
        </p:nvSpPr>
        <p:spPr>
          <a:xfrm>
            <a:off x="5320395" y="1365424"/>
            <a:ext cx="763773" cy="28795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1652307B-FCC7-4FB4-A11E-9F6E03113D61}"/>
              </a:ext>
            </a:extLst>
          </p:cNvPr>
          <p:cNvSpPr/>
          <p:nvPr/>
        </p:nvSpPr>
        <p:spPr>
          <a:xfrm>
            <a:off x="4355976" y="4301216"/>
            <a:ext cx="288032" cy="4239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8C030A52-CFE3-457E-B07E-382B22EABA33}"/>
              </a:ext>
            </a:extLst>
          </p:cNvPr>
          <p:cNvCxnSpPr>
            <a:cxnSpLocks/>
            <a:endCxn id="24" idx="5"/>
          </p:cNvCxnSpPr>
          <p:nvPr/>
        </p:nvCxnSpPr>
        <p:spPr>
          <a:xfrm flipH="1">
            <a:off x="4601827" y="4646382"/>
            <a:ext cx="2202421" cy="1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F19F9D4F-EEF3-465D-AB63-1EE7977D1553}"/>
              </a:ext>
            </a:extLst>
          </p:cNvPr>
          <p:cNvSpPr txBox="1"/>
          <p:nvPr/>
        </p:nvSpPr>
        <p:spPr>
          <a:xfrm>
            <a:off x="6786800" y="4461716"/>
            <a:ext cx="2492990" cy="369332"/>
          </a:xfrm>
          <a:prstGeom prst="rect">
            <a:avLst/>
          </a:prstGeom>
          <a:noFill/>
        </p:spPr>
        <p:txBody>
          <a:bodyPr wrap="none" rtlCol="0">
            <a:spAutoFit/>
          </a:bodyPr>
          <a:lstStyle/>
          <a:p>
            <a:r>
              <a:rPr kumimoji="1" lang="ja-JP" altLang="en-US" dirty="0"/>
              <a:t>伊豆－小笠原弧の衝突</a:t>
            </a:r>
          </a:p>
        </p:txBody>
      </p:sp>
      <p:sp>
        <p:nvSpPr>
          <p:cNvPr id="29" name="テキスト ボックス 28">
            <a:extLst>
              <a:ext uri="{FF2B5EF4-FFF2-40B4-BE49-F238E27FC236}">
                <a16:creationId xmlns:a16="http://schemas.microsoft.com/office/drawing/2014/main" id="{8F16734A-0784-44D3-9251-B7F8D9FFD7A0}"/>
              </a:ext>
            </a:extLst>
          </p:cNvPr>
          <p:cNvSpPr txBox="1"/>
          <p:nvPr/>
        </p:nvSpPr>
        <p:spPr>
          <a:xfrm>
            <a:off x="5337267" y="6459924"/>
            <a:ext cx="3655168" cy="369332"/>
          </a:xfrm>
          <a:prstGeom prst="rect">
            <a:avLst/>
          </a:prstGeom>
          <a:noFill/>
        </p:spPr>
        <p:txBody>
          <a:bodyPr wrap="none" rtlCol="0">
            <a:spAutoFit/>
          </a:bodyPr>
          <a:lstStyle/>
          <a:p>
            <a:r>
              <a:rPr kumimoji="1" lang="en-US" altLang="ja-JP" dirty="0"/>
              <a:t>( </a:t>
            </a:r>
            <a:r>
              <a:rPr kumimoji="1" lang="ja-JP" altLang="en-US" dirty="0"/>
              <a:t>プレートテクトニクスの基礎　瀬野</a:t>
            </a:r>
            <a:r>
              <a:rPr kumimoji="1" lang="en-US" altLang="ja-JP"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日本列島の広域応力場</a:t>
            </a:r>
          </a:p>
        </p:txBody>
      </p:sp>
      <p:pic>
        <p:nvPicPr>
          <p:cNvPr id="2050" name="Picture 2" descr="tectonic_stress">
            <a:extLst>
              <a:ext uri="{FF2B5EF4-FFF2-40B4-BE49-F238E27FC236}">
                <a16:creationId xmlns:a16="http://schemas.microsoft.com/office/drawing/2014/main" id="{9BD9A99B-ECDC-403B-9EB6-50EBEF2D4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878902"/>
            <a:ext cx="5652628" cy="546420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510EC31-6C99-4883-A956-9561DB3776A9}"/>
              </a:ext>
            </a:extLst>
          </p:cNvPr>
          <p:cNvSpPr txBox="1"/>
          <p:nvPr/>
        </p:nvSpPr>
        <p:spPr>
          <a:xfrm>
            <a:off x="1691680" y="6343109"/>
            <a:ext cx="69749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名古屋大学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https://www.seis.nagoya-u.ac.jp/~terakawa/research.html</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4" name="テキスト ボックス 3">
            <a:extLst>
              <a:ext uri="{FF2B5EF4-FFF2-40B4-BE49-F238E27FC236}">
                <a16:creationId xmlns:a16="http://schemas.microsoft.com/office/drawing/2014/main" id="{0C987214-0792-4612-8747-C5ABC704108C}"/>
              </a:ext>
            </a:extLst>
          </p:cNvPr>
          <p:cNvSpPr txBox="1"/>
          <p:nvPr/>
        </p:nvSpPr>
        <p:spPr>
          <a:xfrm>
            <a:off x="6660232" y="895318"/>
            <a:ext cx="23615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全体としては東西圧縮</a:t>
            </a:r>
          </a:p>
        </p:txBody>
      </p:sp>
      <p:sp>
        <p:nvSpPr>
          <p:cNvPr id="5" name="楕円 4">
            <a:extLst>
              <a:ext uri="{FF2B5EF4-FFF2-40B4-BE49-F238E27FC236}">
                <a16:creationId xmlns:a16="http://schemas.microsoft.com/office/drawing/2014/main" id="{CA060C97-B74E-4E3F-AC8F-B8A4B6C2813D}"/>
              </a:ext>
            </a:extLst>
          </p:cNvPr>
          <p:cNvSpPr/>
          <p:nvPr/>
        </p:nvSpPr>
        <p:spPr>
          <a:xfrm>
            <a:off x="3725906" y="1354232"/>
            <a:ext cx="1296144" cy="21609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cxnSp>
        <p:nvCxnSpPr>
          <p:cNvPr id="7" name="直線矢印コネクタ 6">
            <a:extLst>
              <a:ext uri="{FF2B5EF4-FFF2-40B4-BE49-F238E27FC236}">
                <a16:creationId xmlns:a16="http://schemas.microsoft.com/office/drawing/2014/main" id="{DA18794E-89C0-4AA2-BBF4-C2F67F5760F5}"/>
              </a:ext>
            </a:extLst>
          </p:cNvPr>
          <p:cNvCxnSpPr/>
          <p:nvPr/>
        </p:nvCxnSpPr>
        <p:spPr>
          <a:xfrm flipH="1">
            <a:off x="5004048" y="2276872"/>
            <a:ext cx="1872208" cy="67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A5D99868-BC3A-4B56-89F3-7E47460A1500}"/>
              </a:ext>
            </a:extLst>
          </p:cNvPr>
          <p:cNvSpPr txBox="1"/>
          <p:nvPr/>
        </p:nvSpPr>
        <p:spPr>
          <a:xfrm>
            <a:off x="6871136" y="2146444"/>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東西圧縮の逆断層</a:t>
            </a:r>
          </a:p>
        </p:txBody>
      </p:sp>
      <p:sp>
        <p:nvSpPr>
          <p:cNvPr id="11" name="楕円 10">
            <a:extLst>
              <a:ext uri="{FF2B5EF4-FFF2-40B4-BE49-F238E27FC236}">
                <a16:creationId xmlns:a16="http://schemas.microsoft.com/office/drawing/2014/main" id="{BF140583-F16A-4338-8975-C523F78201E7}"/>
              </a:ext>
            </a:extLst>
          </p:cNvPr>
          <p:cNvSpPr/>
          <p:nvPr/>
        </p:nvSpPr>
        <p:spPr>
          <a:xfrm rot="3941646">
            <a:off x="2386979" y="2507663"/>
            <a:ext cx="941700" cy="23042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cxnSp>
        <p:nvCxnSpPr>
          <p:cNvPr id="12" name="直線矢印コネクタ 11">
            <a:extLst>
              <a:ext uri="{FF2B5EF4-FFF2-40B4-BE49-F238E27FC236}">
                <a16:creationId xmlns:a16="http://schemas.microsoft.com/office/drawing/2014/main" id="{155D08A2-C5EB-45F5-9767-4577BBACE8A6}"/>
              </a:ext>
            </a:extLst>
          </p:cNvPr>
          <p:cNvCxnSpPr>
            <a:cxnSpLocks/>
          </p:cNvCxnSpPr>
          <p:nvPr/>
        </p:nvCxnSpPr>
        <p:spPr>
          <a:xfrm flipH="1" flipV="1">
            <a:off x="3725906" y="3746774"/>
            <a:ext cx="2754214" cy="2406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D521C64E-7BEC-44F1-B5D5-09CB0725F844}"/>
              </a:ext>
            </a:extLst>
          </p:cNvPr>
          <p:cNvSpPr txBox="1"/>
          <p:nvPr/>
        </p:nvSpPr>
        <p:spPr>
          <a:xfrm>
            <a:off x="6480120" y="3802767"/>
            <a:ext cx="24881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東西圧縮の横ずれ断層</a:t>
            </a:r>
          </a:p>
        </p:txBody>
      </p:sp>
      <p:sp>
        <p:nvSpPr>
          <p:cNvPr id="15" name="楕円 14">
            <a:extLst>
              <a:ext uri="{FF2B5EF4-FFF2-40B4-BE49-F238E27FC236}">
                <a16:creationId xmlns:a16="http://schemas.microsoft.com/office/drawing/2014/main" id="{BB273F4B-283A-4FE3-B23F-27918DB7972A}"/>
              </a:ext>
            </a:extLst>
          </p:cNvPr>
          <p:cNvSpPr/>
          <p:nvPr/>
        </p:nvSpPr>
        <p:spPr>
          <a:xfrm rot="865556">
            <a:off x="4865698" y="1999473"/>
            <a:ext cx="722876" cy="28457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cxnSp>
        <p:nvCxnSpPr>
          <p:cNvPr id="16" name="直線矢印コネクタ 15">
            <a:extLst>
              <a:ext uri="{FF2B5EF4-FFF2-40B4-BE49-F238E27FC236}">
                <a16:creationId xmlns:a16="http://schemas.microsoft.com/office/drawing/2014/main" id="{E7BF6611-BDA8-4253-8CDA-D5DA79B44CBF}"/>
              </a:ext>
            </a:extLst>
          </p:cNvPr>
          <p:cNvCxnSpPr>
            <a:cxnSpLocks/>
          </p:cNvCxnSpPr>
          <p:nvPr/>
        </p:nvCxnSpPr>
        <p:spPr>
          <a:xfrm flipH="1">
            <a:off x="5670122" y="3055233"/>
            <a:ext cx="882098" cy="469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5362E4E-FCE5-4CB9-A06B-5A649E5EAAFC}"/>
              </a:ext>
            </a:extLst>
          </p:cNvPr>
          <p:cNvSpPr txBox="1"/>
          <p:nvPr/>
        </p:nvSpPr>
        <p:spPr>
          <a:xfrm>
            <a:off x="6540948" y="2876185"/>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海溝の外縁部の正断層</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津波の発生</a:t>
            </a:r>
            <a:endParaRPr kumimoji="1" lang="ja-JP" altLang="en-US" dirty="0"/>
          </a:p>
        </p:txBody>
      </p:sp>
      <p:pic>
        <p:nvPicPr>
          <p:cNvPr id="12290" name="Picture 2" descr="津波発生のしくみ">
            <a:extLst>
              <a:ext uri="{FF2B5EF4-FFF2-40B4-BE49-F238E27FC236}">
                <a16:creationId xmlns:a16="http://schemas.microsoft.com/office/drawing/2014/main" id="{A9120551-4281-49F5-A9AD-CEBC205EF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44000" cy="51466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24C6297-D4B7-4E94-88F0-4F7D58F2E93E}"/>
              </a:ext>
            </a:extLst>
          </p:cNvPr>
          <p:cNvSpPr txBox="1"/>
          <p:nvPr/>
        </p:nvSpPr>
        <p:spPr>
          <a:xfrm>
            <a:off x="467544" y="6309320"/>
            <a:ext cx="7523726" cy="369332"/>
          </a:xfrm>
          <a:prstGeom prst="rect">
            <a:avLst/>
          </a:prstGeom>
          <a:noFill/>
        </p:spPr>
        <p:txBody>
          <a:bodyPr wrap="none" rtlCol="0">
            <a:spAutoFit/>
          </a:bodyPr>
          <a:lstStyle/>
          <a:p>
            <a:r>
              <a:rPr kumimoji="1" lang="ja-JP" altLang="en-US" dirty="0"/>
              <a:t>気象庁　</a:t>
            </a:r>
            <a:r>
              <a:rPr kumimoji="1" lang="en-US" altLang="ja-JP" dirty="0"/>
              <a:t>https://www.data.jma.go.jp/svd/eqev/data/tsunami/generation.html</a:t>
            </a:r>
            <a:endParaRPr kumimoji="1" lang="ja-JP" altLang="en-US" dirty="0"/>
          </a:p>
        </p:txBody>
      </p:sp>
    </p:spTree>
    <p:extLst>
      <p:ext uri="{BB962C8B-B14F-4D97-AF65-F5344CB8AC3E}">
        <p14:creationId xmlns:p14="http://schemas.microsoft.com/office/powerpoint/2010/main" val="2752050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津波の速さ</a:t>
            </a:r>
            <a:endParaRPr kumimoji="1" lang="ja-JP" altLang="en-US" dirty="0"/>
          </a:p>
        </p:txBody>
      </p:sp>
      <p:pic>
        <p:nvPicPr>
          <p:cNvPr id="11268" name="Picture 4" descr="津波の速さ">
            <a:extLst>
              <a:ext uri="{FF2B5EF4-FFF2-40B4-BE49-F238E27FC236}">
                <a16:creationId xmlns:a16="http://schemas.microsoft.com/office/drawing/2014/main" id="{203C277B-ECB4-43C5-86B3-B7A76B6286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20" y="939349"/>
            <a:ext cx="9144000" cy="552291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7E31FCD-9659-4AC8-8417-45E73A50A731}"/>
              </a:ext>
            </a:extLst>
          </p:cNvPr>
          <p:cNvSpPr txBox="1"/>
          <p:nvPr/>
        </p:nvSpPr>
        <p:spPr>
          <a:xfrm>
            <a:off x="4139952" y="652046"/>
            <a:ext cx="575799" cy="369332"/>
          </a:xfrm>
          <a:prstGeom prst="rect">
            <a:avLst/>
          </a:prstGeom>
          <a:noFill/>
        </p:spPr>
        <p:txBody>
          <a:bodyPr wrap="none" rtlCol="0">
            <a:spAutoFit/>
          </a:bodyPr>
          <a:lstStyle/>
          <a:p>
            <a:r>
              <a:rPr kumimoji="1" lang="ja-JP" altLang="en-US" dirty="0"/>
              <a:t>√ｇｈ</a:t>
            </a:r>
          </a:p>
        </p:txBody>
      </p:sp>
      <p:cxnSp>
        <p:nvCxnSpPr>
          <p:cNvPr id="16" name="直線コネクタ 15">
            <a:extLst>
              <a:ext uri="{FF2B5EF4-FFF2-40B4-BE49-F238E27FC236}">
                <a16:creationId xmlns:a16="http://schemas.microsoft.com/office/drawing/2014/main" id="{A8B65EAC-7B01-4396-8468-5FAFCB2A40BD}"/>
              </a:ext>
            </a:extLst>
          </p:cNvPr>
          <p:cNvCxnSpPr/>
          <p:nvPr/>
        </p:nvCxnSpPr>
        <p:spPr>
          <a:xfrm>
            <a:off x="4355976" y="764704"/>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11E2057A-8DDF-40A9-8EB2-9B9094ADC790}"/>
              </a:ext>
            </a:extLst>
          </p:cNvPr>
          <p:cNvSpPr txBox="1"/>
          <p:nvPr/>
        </p:nvSpPr>
        <p:spPr>
          <a:xfrm>
            <a:off x="467544" y="6309320"/>
            <a:ext cx="7523726" cy="369332"/>
          </a:xfrm>
          <a:prstGeom prst="rect">
            <a:avLst/>
          </a:prstGeom>
          <a:noFill/>
        </p:spPr>
        <p:txBody>
          <a:bodyPr wrap="none" rtlCol="0">
            <a:spAutoFit/>
          </a:bodyPr>
          <a:lstStyle/>
          <a:p>
            <a:r>
              <a:rPr kumimoji="1" lang="ja-JP" altLang="en-US" dirty="0"/>
              <a:t>気象庁　</a:t>
            </a:r>
            <a:r>
              <a:rPr kumimoji="1" lang="en-US" altLang="ja-JP" dirty="0"/>
              <a:t>https://www.data.jma.go.jp/svd/eqev/data/tsunami/generation.html</a:t>
            </a:r>
            <a:endParaRPr kumimoji="1" lang="ja-JP" altLang="en-US" dirty="0"/>
          </a:p>
        </p:txBody>
      </p:sp>
      <p:sp>
        <p:nvSpPr>
          <p:cNvPr id="17" name="テキスト ボックス 16">
            <a:extLst>
              <a:ext uri="{FF2B5EF4-FFF2-40B4-BE49-F238E27FC236}">
                <a16:creationId xmlns:a16="http://schemas.microsoft.com/office/drawing/2014/main" id="{4841500E-E078-4E0E-ADFB-955685307FD5}"/>
              </a:ext>
            </a:extLst>
          </p:cNvPr>
          <p:cNvSpPr txBox="1"/>
          <p:nvPr/>
        </p:nvSpPr>
        <p:spPr>
          <a:xfrm>
            <a:off x="2057387" y="670953"/>
            <a:ext cx="1800493" cy="369332"/>
          </a:xfrm>
          <a:prstGeom prst="rect">
            <a:avLst/>
          </a:prstGeom>
          <a:noFill/>
        </p:spPr>
        <p:txBody>
          <a:bodyPr wrap="none" rtlCol="0">
            <a:spAutoFit/>
          </a:bodyPr>
          <a:lstStyle/>
          <a:p>
            <a:r>
              <a:rPr kumimoji="1" lang="ja-JP" altLang="en-US" dirty="0"/>
              <a:t>津波の伝播速度</a:t>
            </a:r>
          </a:p>
        </p:txBody>
      </p:sp>
    </p:spTree>
    <p:extLst>
      <p:ext uri="{BB962C8B-B14F-4D97-AF65-F5344CB8AC3E}">
        <p14:creationId xmlns:p14="http://schemas.microsoft.com/office/powerpoint/2010/main" val="1291731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地震防災</a:t>
            </a:r>
            <a:endParaRPr kumimoji="1" lang="ja-JP" altLang="en-US" dirty="0"/>
          </a:p>
        </p:txBody>
      </p:sp>
      <p:sp>
        <p:nvSpPr>
          <p:cNvPr id="4" name="テキスト ボックス 3">
            <a:extLst>
              <a:ext uri="{FF2B5EF4-FFF2-40B4-BE49-F238E27FC236}">
                <a16:creationId xmlns:a16="http://schemas.microsoft.com/office/drawing/2014/main" id="{79298A55-9301-4C6B-9D1B-195A63A17630}"/>
              </a:ext>
            </a:extLst>
          </p:cNvPr>
          <p:cNvSpPr txBox="1"/>
          <p:nvPr/>
        </p:nvSpPr>
        <p:spPr>
          <a:xfrm>
            <a:off x="755576" y="1124744"/>
            <a:ext cx="7975260" cy="35394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地震動災害の被害から逃れるために</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dirty="0">
                <a:solidFill>
                  <a:prstClr val="black"/>
                </a:solidFill>
                <a:latin typeface="Calibri"/>
                <a:ea typeface="ＭＳ Ｐゴシック" panose="020B0600070205080204" pitchFamily="50" charset="-128"/>
              </a:rPr>
              <a:t>・丈夫な建物に住む</a:t>
            </a:r>
            <a:endParaRPr lang="en-US" altLang="ja-JP" sz="28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・棚などの転倒防止を施す</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dirty="0">
                <a:solidFill>
                  <a:prstClr val="black"/>
                </a:solidFill>
                <a:latin typeface="Calibri"/>
                <a:ea typeface="ＭＳ Ｐゴシック" panose="020B0600070205080204" pitchFamily="50" charset="-128"/>
              </a:rPr>
              <a:t>・緊急地震速報を聞いたらガラス棚などから離れる</a:t>
            </a:r>
            <a:endParaRPr lang="en-US" altLang="ja-JP" sz="28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・退路の確保</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dirty="0">
              <a:solidFill>
                <a:prstClr val="black"/>
              </a:solidFill>
              <a:latin typeface="Calibri"/>
              <a:ea typeface="ＭＳ Ｐゴシック" panose="020B060007020508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津波災害から逃れるために</a:t>
            </a:r>
            <a:endParaRPr kumimoji="1"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dirty="0">
                <a:solidFill>
                  <a:prstClr val="black"/>
                </a:solidFill>
                <a:latin typeface="Calibri"/>
                <a:ea typeface="ＭＳ Ｐゴシック" panose="020B0600070205080204" pitchFamily="50" charset="-128"/>
              </a:rPr>
              <a:t>・強く長い揺れの場合にはすぐに高台（高所）へ移動</a:t>
            </a:r>
            <a:endParaRPr kumimoji="1" lang="ja-JP"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858816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例題</a:t>
            </a:r>
          </a:p>
        </p:txBody>
      </p:sp>
      <p:sp>
        <p:nvSpPr>
          <p:cNvPr id="4" name="テキスト ボックス 3">
            <a:extLst>
              <a:ext uri="{FF2B5EF4-FFF2-40B4-BE49-F238E27FC236}">
                <a16:creationId xmlns:a16="http://schemas.microsoft.com/office/drawing/2014/main" id="{79298A55-9301-4C6B-9D1B-195A63A17630}"/>
              </a:ext>
            </a:extLst>
          </p:cNvPr>
          <p:cNvSpPr txBox="1"/>
          <p:nvPr/>
        </p:nvSpPr>
        <p:spPr>
          <a:xfrm>
            <a:off x="1403648" y="1196752"/>
            <a:ext cx="5581977" cy="369332"/>
          </a:xfrm>
          <a:prstGeom prst="rect">
            <a:avLst/>
          </a:prstGeom>
          <a:noFill/>
        </p:spPr>
        <p:txBody>
          <a:bodyPr wrap="none" rtlCol="0">
            <a:spAutoFit/>
          </a:bodyPr>
          <a:lstStyle/>
          <a:p>
            <a:r>
              <a:rPr kumimoji="1" lang="ja-JP" altLang="en-US" dirty="0"/>
              <a:t>地震波から得られる情報にはどのようなものがあるか？</a:t>
            </a:r>
          </a:p>
        </p:txBody>
      </p:sp>
    </p:spTree>
    <p:extLst>
      <p:ext uri="{BB962C8B-B14F-4D97-AF65-F5344CB8AC3E}">
        <p14:creationId xmlns:p14="http://schemas.microsoft.com/office/powerpoint/2010/main" val="648611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635B92-30E7-49BE-9123-0FB5FAECE3D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29ECBB8-9CE2-43F0-AE4C-C2D49BF2B57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140462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発震機構解</a:t>
            </a:r>
          </a:p>
        </p:txBody>
      </p:sp>
      <p:pic>
        <p:nvPicPr>
          <p:cNvPr id="5122" name="Picture 2" descr="観測した初動極性を震源球上に写す">
            <a:extLst>
              <a:ext uri="{FF2B5EF4-FFF2-40B4-BE49-F238E27FC236}">
                <a16:creationId xmlns:a16="http://schemas.microsoft.com/office/drawing/2014/main" id="{34306E96-5E03-4B92-921C-21C987D34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0" y="1687670"/>
            <a:ext cx="8996829" cy="346952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2A0243E-9F39-4920-90CD-E784C2545C44}"/>
              </a:ext>
            </a:extLst>
          </p:cNvPr>
          <p:cNvSpPr txBox="1"/>
          <p:nvPr/>
        </p:nvSpPr>
        <p:spPr>
          <a:xfrm>
            <a:off x="198185" y="6459460"/>
            <a:ext cx="88293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出典　気象庁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https://www.data.jma.go.jp/svd/eqev/data/mech/kaisetu/mechkaisetu.html</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6" name="直線矢印コネクタ 5">
            <a:extLst>
              <a:ext uri="{FF2B5EF4-FFF2-40B4-BE49-F238E27FC236}">
                <a16:creationId xmlns:a16="http://schemas.microsoft.com/office/drawing/2014/main" id="{0B8CD8AD-203E-4E89-BB16-0EDD6DCF29F8}"/>
              </a:ext>
            </a:extLst>
          </p:cNvPr>
          <p:cNvCxnSpPr>
            <a:cxnSpLocks/>
          </p:cNvCxnSpPr>
          <p:nvPr/>
        </p:nvCxnSpPr>
        <p:spPr>
          <a:xfrm flipH="1" flipV="1">
            <a:off x="2987824" y="3429000"/>
            <a:ext cx="792088" cy="1368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EA358461-E986-49B9-9111-0190E5DE945C}"/>
              </a:ext>
            </a:extLst>
          </p:cNvPr>
          <p:cNvSpPr txBox="1"/>
          <p:nvPr/>
        </p:nvSpPr>
        <p:spPr>
          <a:xfrm>
            <a:off x="3779912" y="4725144"/>
            <a:ext cx="21499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軸最大圧縮応力軸</a:t>
            </a:r>
          </a:p>
        </p:txBody>
      </p:sp>
      <p:cxnSp>
        <p:nvCxnSpPr>
          <p:cNvPr id="10" name="直線矢印コネクタ 9">
            <a:extLst>
              <a:ext uri="{FF2B5EF4-FFF2-40B4-BE49-F238E27FC236}">
                <a16:creationId xmlns:a16="http://schemas.microsoft.com/office/drawing/2014/main" id="{33F0E05F-3E7E-4FE7-8B56-6AF9F2774AF7}"/>
              </a:ext>
            </a:extLst>
          </p:cNvPr>
          <p:cNvCxnSpPr>
            <a:cxnSpLocks/>
            <a:stCxn id="11" idx="1"/>
          </p:cNvCxnSpPr>
          <p:nvPr/>
        </p:nvCxnSpPr>
        <p:spPr>
          <a:xfrm flipH="1" flipV="1">
            <a:off x="1907705" y="4410400"/>
            <a:ext cx="1956946" cy="110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CC540D08-4694-4BDC-A6F4-51F58D7F309A}"/>
              </a:ext>
            </a:extLst>
          </p:cNvPr>
          <p:cNvSpPr txBox="1"/>
          <p:nvPr/>
        </p:nvSpPr>
        <p:spPr>
          <a:xfrm>
            <a:off x="3864651" y="5326918"/>
            <a:ext cx="22268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軸最小圧縮応力軸</a:t>
            </a:r>
          </a:p>
        </p:txBody>
      </p:sp>
      <p:cxnSp>
        <p:nvCxnSpPr>
          <p:cNvPr id="14" name="直線矢印コネクタ 13">
            <a:extLst>
              <a:ext uri="{FF2B5EF4-FFF2-40B4-BE49-F238E27FC236}">
                <a16:creationId xmlns:a16="http://schemas.microsoft.com/office/drawing/2014/main" id="{2C05EBBD-4BB2-4981-B698-C782A0658467}"/>
              </a:ext>
            </a:extLst>
          </p:cNvPr>
          <p:cNvCxnSpPr/>
          <p:nvPr/>
        </p:nvCxnSpPr>
        <p:spPr>
          <a:xfrm flipH="1">
            <a:off x="1763688" y="1413713"/>
            <a:ext cx="1440160" cy="1687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8F63C57-547E-4A12-ACA4-6AAB777FAC34}"/>
              </a:ext>
            </a:extLst>
          </p:cNvPr>
          <p:cNvSpPr txBox="1"/>
          <p:nvPr/>
        </p:nvSpPr>
        <p:spPr>
          <a:xfrm>
            <a:off x="3268738" y="1250758"/>
            <a:ext cx="4017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null</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軸：この方向には地震波放射はない</a:t>
            </a:r>
          </a:p>
        </p:txBody>
      </p:sp>
      <p:cxnSp>
        <p:nvCxnSpPr>
          <p:cNvPr id="17" name="直線矢印コネクタ 16">
            <a:extLst>
              <a:ext uri="{FF2B5EF4-FFF2-40B4-BE49-F238E27FC236}">
                <a16:creationId xmlns:a16="http://schemas.microsoft.com/office/drawing/2014/main" id="{8C57EA33-A477-478B-9645-06827B33B921}"/>
              </a:ext>
            </a:extLst>
          </p:cNvPr>
          <p:cNvCxnSpPr>
            <a:cxnSpLocks/>
          </p:cNvCxnSpPr>
          <p:nvPr/>
        </p:nvCxnSpPr>
        <p:spPr>
          <a:xfrm>
            <a:off x="1262620" y="1687670"/>
            <a:ext cx="0" cy="96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FEA33F7F-F7F7-4FAA-A12E-EF33951628D5}"/>
              </a:ext>
            </a:extLst>
          </p:cNvPr>
          <p:cNvSpPr txBox="1"/>
          <p:nvPr/>
        </p:nvSpPr>
        <p:spPr>
          <a:xfrm>
            <a:off x="563132" y="1341552"/>
            <a:ext cx="21130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節面（</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波振幅ゼロ）</a:t>
            </a:r>
          </a:p>
        </p:txBody>
      </p:sp>
      <p:cxnSp>
        <p:nvCxnSpPr>
          <p:cNvPr id="21" name="直線矢印コネクタ 20">
            <a:extLst>
              <a:ext uri="{FF2B5EF4-FFF2-40B4-BE49-F238E27FC236}">
                <a16:creationId xmlns:a16="http://schemas.microsoft.com/office/drawing/2014/main" id="{7B953B9D-002C-474F-81FB-34D20DA34EA3}"/>
              </a:ext>
            </a:extLst>
          </p:cNvPr>
          <p:cNvCxnSpPr>
            <a:cxnSpLocks/>
          </p:cNvCxnSpPr>
          <p:nvPr/>
        </p:nvCxnSpPr>
        <p:spPr>
          <a:xfrm flipH="1">
            <a:off x="1619672" y="1687670"/>
            <a:ext cx="134593" cy="1669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40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震源と震央と震源域</a:t>
            </a:r>
          </a:p>
        </p:txBody>
      </p:sp>
      <p:pic>
        <p:nvPicPr>
          <p:cNvPr id="1026" name="Picture 2">
            <a:extLst>
              <a:ext uri="{FF2B5EF4-FFF2-40B4-BE49-F238E27FC236}">
                <a16:creationId xmlns:a16="http://schemas.microsoft.com/office/drawing/2014/main" id="{042DDAB5-19E8-4EAB-8142-28A8E4DD4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996952"/>
            <a:ext cx="5938889" cy="309634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0559A2C-5B2B-4168-994B-D4359F53E08A}"/>
              </a:ext>
            </a:extLst>
          </p:cNvPr>
          <p:cNvSpPr txBox="1"/>
          <p:nvPr/>
        </p:nvSpPr>
        <p:spPr>
          <a:xfrm>
            <a:off x="1233874" y="6396191"/>
            <a:ext cx="6676251" cy="461665"/>
          </a:xfrm>
          <a:prstGeom prst="rect">
            <a:avLst/>
          </a:prstGeom>
          <a:noFill/>
        </p:spPr>
        <p:txBody>
          <a:bodyPr wrap="none" rtlCol="0">
            <a:spAutoFit/>
          </a:bodyPr>
          <a:lstStyle/>
          <a:p>
            <a:r>
              <a:rPr lang="ja-JP" altLang="en-US" sz="1200" b="0" i="0" dirty="0">
                <a:solidFill>
                  <a:srgbClr val="000000"/>
                </a:solidFill>
                <a:effectLst/>
                <a:latin typeface="Meiryo" panose="020B0604030504040204" pitchFamily="50" charset="-128"/>
                <a:ea typeface="Meiryo" panose="020B0604030504040204" pitchFamily="50" charset="-128"/>
              </a:rPr>
              <a:t>国土交通省（</a:t>
            </a:r>
            <a:r>
              <a:rPr lang="zh-TW" altLang="en-US" sz="1200" b="0" i="0" dirty="0">
                <a:solidFill>
                  <a:srgbClr val="000000"/>
                </a:solidFill>
                <a:effectLst/>
                <a:latin typeface="Meiryo" panose="020B0604030504040204" pitchFamily="50" charset="-128"/>
                <a:ea typeface="Meiryo" panose="020B0604030504040204" pitchFamily="50" charset="-128"/>
              </a:rPr>
              <a:t>「地震調査研究推進本部」加筆修正</a:t>
            </a:r>
            <a:r>
              <a:rPr lang="ja-JP" altLang="en-US" sz="1200" b="0" i="0" dirty="0">
                <a:solidFill>
                  <a:srgbClr val="000000"/>
                </a:solidFill>
                <a:effectLst/>
                <a:latin typeface="Meiryo" panose="020B0604030504040204" pitchFamily="50" charset="-128"/>
                <a:ea typeface="Meiryo" panose="020B0604030504040204" pitchFamily="50" charset="-128"/>
              </a:rPr>
              <a:t>）</a:t>
            </a:r>
            <a:endParaRPr lang="en-US" altLang="zh-TW" sz="1200" b="0" i="0" dirty="0">
              <a:solidFill>
                <a:srgbClr val="000000"/>
              </a:solidFill>
              <a:effectLst/>
              <a:latin typeface="Meiryo" panose="020B0604030504040204" pitchFamily="50" charset="-128"/>
              <a:ea typeface="Meiryo" panose="020B0604030504040204" pitchFamily="50" charset="-128"/>
            </a:endParaRPr>
          </a:p>
          <a:p>
            <a:r>
              <a:rPr kumimoji="1" lang="en-US" altLang="ja-JP" sz="1200" dirty="0"/>
              <a:t>http://www.skr.mlit.go.jp/bosai/bosai/tounannkai/kisochishiki/tunamikankei/shingeniki/shingeniki.html</a:t>
            </a:r>
            <a:endParaRPr kumimoji="1" lang="ja-JP" altLang="en-US" sz="1200" dirty="0"/>
          </a:p>
        </p:txBody>
      </p:sp>
      <p:sp>
        <p:nvSpPr>
          <p:cNvPr id="7" name="テキスト ボックス 6">
            <a:extLst>
              <a:ext uri="{FF2B5EF4-FFF2-40B4-BE49-F238E27FC236}">
                <a16:creationId xmlns:a16="http://schemas.microsoft.com/office/drawing/2014/main" id="{77700A8F-BFA3-4307-B61D-07880C46079F}"/>
              </a:ext>
            </a:extLst>
          </p:cNvPr>
          <p:cNvSpPr txBox="1"/>
          <p:nvPr/>
        </p:nvSpPr>
        <p:spPr>
          <a:xfrm>
            <a:off x="1403648" y="980728"/>
            <a:ext cx="7164141" cy="1200329"/>
          </a:xfrm>
          <a:prstGeom prst="rect">
            <a:avLst/>
          </a:prstGeom>
          <a:noFill/>
        </p:spPr>
        <p:txBody>
          <a:bodyPr wrap="none" rtlCol="0">
            <a:spAutoFit/>
          </a:bodyPr>
          <a:lstStyle/>
          <a:p>
            <a:r>
              <a:rPr kumimoji="1" lang="ja-JP" altLang="en-US" sz="2400" dirty="0"/>
              <a:t>震源：狭い意味では断層すべり（破壊）の始まった「点」</a:t>
            </a:r>
            <a:endParaRPr kumimoji="1" lang="en-US" altLang="ja-JP" sz="2400" dirty="0"/>
          </a:p>
          <a:p>
            <a:r>
              <a:rPr lang="ja-JP" altLang="en-US" sz="2400" dirty="0"/>
              <a:t>震央：「震源」の真上の地表点</a:t>
            </a:r>
            <a:endParaRPr lang="en-US" altLang="ja-JP" sz="2400" dirty="0"/>
          </a:p>
          <a:p>
            <a:r>
              <a:rPr kumimoji="1" lang="ja-JP" altLang="en-US" sz="2400" dirty="0"/>
              <a:t>震源域：震源断層を含んだ体積領域</a:t>
            </a:r>
          </a:p>
        </p:txBody>
      </p:sp>
    </p:spTree>
    <p:extLst>
      <p:ext uri="{BB962C8B-B14F-4D97-AF65-F5344CB8AC3E}">
        <p14:creationId xmlns:p14="http://schemas.microsoft.com/office/powerpoint/2010/main" val="424141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発震機構解</a:t>
            </a:r>
          </a:p>
        </p:txBody>
      </p:sp>
      <p:pic>
        <p:nvPicPr>
          <p:cNvPr id="3" name="図 2">
            <a:extLst>
              <a:ext uri="{FF2B5EF4-FFF2-40B4-BE49-F238E27FC236}">
                <a16:creationId xmlns:a16="http://schemas.microsoft.com/office/drawing/2014/main" id="{E2243C09-89EB-463E-9405-8C750E67E677}"/>
              </a:ext>
            </a:extLst>
          </p:cNvPr>
          <p:cNvPicPr>
            <a:picLocks noChangeAspect="1"/>
          </p:cNvPicPr>
          <p:nvPr/>
        </p:nvPicPr>
        <p:blipFill>
          <a:blip r:embed="rId2"/>
          <a:stretch>
            <a:fillRect/>
          </a:stretch>
        </p:blipFill>
        <p:spPr>
          <a:xfrm>
            <a:off x="893325" y="1205457"/>
            <a:ext cx="7357349" cy="3517255"/>
          </a:xfrm>
          <a:prstGeom prst="rect">
            <a:avLst/>
          </a:prstGeom>
        </p:spPr>
      </p:pic>
      <p:sp>
        <p:nvSpPr>
          <p:cNvPr id="4" name="テキスト ボックス 3">
            <a:extLst>
              <a:ext uri="{FF2B5EF4-FFF2-40B4-BE49-F238E27FC236}">
                <a16:creationId xmlns:a16="http://schemas.microsoft.com/office/drawing/2014/main" id="{67905E92-D32E-49F3-8792-64008854BA27}"/>
              </a:ext>
            </a:extLst>
          </p:cNvPr>
          <p:cNvSpPr txBox="1"/>
          <p:nvPr/>
        </p:nvSpPr>
        <p:spPr>
          <a:xfrm>
            <a:off x="1331640" y="4869160"/>
            <a:ext cx="458811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波は断層面に沿った方向の振幅はゼロ</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波は逆に断層面に沿った方向の振幅は最大</a:t>
            </a:r>
          </a:p>
        </p:txBody>
      </p:sp>
      <p:sp>
        <p:nvSpPr>
          <p:cNvPr id="5" name="テキスト ボックス 4">
            <a:extLst>
              <a:ext uri="{FF2B5EF4-FFF2-40B4-BE49-F238E27FC236}">
                <a16:creationId xmlns:a16="http://schemas.microsoft.com/office/drawing/2014/main" id="{A347F0DA-32B6-496C-B406-CFCE0E41D15A}"/>
              </a:ext>
            </a:extLst>
          </p:cNvPr>
          <p:cNvSpPr txBox="1"/>
          <p:nvPr/>
        </p:nvSpPr>
        <p:spPr>
          <a:xfrm>
            <a:off x="1115616" y="65050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地震波の励起</a:t>
            </a:r>
          </a:p>
        </p:txBody>
      </p:sp>
      <p:sp>
        <p:nvSpPr>
          <p:cNvPr id="6" name="テキスト ボックス 5">
            <a:extLst>
              <a:ext uri="{FF2B5EF4-FFF2-40B4-BE49-F238E27FC236}">
                <a16:creationId xmlns:a16="http://schemas.microsoft.com/office/drawing/2014/main" id="{205E2CBA-EAB2-46EB-A503-D107DA7DEE01}"/>
              </a:ext>
            </a:extLst>
          </p:cNvPr>
          <p:cNvSpPr txBox="1"/>
          <p:nvPr/>
        </p:nvSpPr>
        <p:spPr>
          <a:xfrm>
            <a:off x="1115616" y="6165304"/>
            <a:ext cx="39549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（出典：長谷川・他、地震学、共立出版）</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地震波の放射パターン</a:t>
            </a:r>
          </a:p>
        </p:txBody>
      </p:sp>
      <p:sp>
        <p:nvSpPr>
          <p:cNvPr id="5" name="テキスト ボックス 4">
            <a:extLst>
              <a:ext uri="{FF2B5EF4-FFF2-40B4-BE49-F238E27FC236}">
                <a16:creationId xmlns:a16="http://schemas.microsoft.com/office/drawing/2014/main" id="{2288411D-0E8A-4B1F-A50E-8C22B8AF9FC7}"/>
              </a:ext>
            </a:extLst>
          </p:cNvPr>
          <p:cNvSpPr txBox="1"/>
          <p:nvPr/>
        </p:nvSpPr>
        <p:spPr>
          <a:xfrm>
            <a:off x="4139952" y="5372660"/>
            <a:ext cx="4599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(Lay and Wallace, </a:t>
            </a:r>
            <a:r>
              <a:rPr kumimoji="1" lang="en-US" altLang="ja-JP" sz="1800" b="0" i="0" u="none" strike="noStrike" kern="1200" cap="none" spc="0" normalizeH="0" baseline="0" noProof="0" dirty="0" err="1">
                <a:ln>
                  <a:noFill/>
                </a:ln>
                <a:solidFill>
                  <a:prstClr val="black"/>
                </a:solidFill>
                <a:effectLst/>
                <a:uLnTx/>
                <a:uFillTx/>
                <a:latin typeface="Calibri"/>
                <a:ea typeface="ＭＳ Ｐゴシック" panose="020B0600070205080204" pitchFamily="50" charset="-128"/>
                <a:cs typeface="+mn-cs"/>
              </a:rPr>
              <a:t>Mordner</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Global Seismology) </a:t>
            </a:r>
          </a:p>
        </p:txBody>
      </p:sp>
      <p:pic>
        <p:nvPicPr>
          <p:cNvPr id="7" name="図 6">
            <a:extLst>
              <a:ext uri="{FF2B5EF4-FFF2-40B4-BE49-F238E27FC236}">
                <a16:creationId xmlns:a16="http://schemas.microsoft.com/office/drawing/2014/main" id="{6CECAF59-3E60-4014-9BAC-B1B449597090}"/>
              </a:ext>
            </a:extLst>
          </p:cNvPr>
          <p:cNvPicPr>
            <a:picLocks noChangeAspect="1"/>
          </p:cNvPicPr>
          <p:nvPr/>
        </p:nvPicPr>
        <p:blipFill>
          <a:blip r:embed="rId2"/>
          <a:stretch>
            <a:fillRect/>
          </a:stretch>
        </p:blipFill>
        <p:spPr>
          <a:xfrm>
            <a:off x="673197" y="1124744"/>
            <a:ext cx="7935442" cy="4082395"/>
          </a:xfrm>
          <a:prstGeom prst="rect">
            <a:avLst/>
          </a:prstGeom>
        </p:spPr>
      </p:pic>
      <p:cxnSp>
        <p:nvCxnSpPr>
          <p:cNvPr id="9" name="直線矢印コネクタ 8">
            <a:extLst>
              <a:ext uri="{FF2B5EF4-FFF2-40B4-BE49-F238E27FC236}">
                <a16:creationId xmlns:a16="http://schemas.microsoft.com/office/drawing/2014/main" id="{C7BF362B-602D-46CD-8442-48992449473D}"/>
              </a:ext>
            </a:extLst>
          </p:cNvPr>
          <p:cNvCxnSpPr/>
          <p:nvPr/>
        </p:nvCxnSpPr>
        <p:spPr>
          <a:xfrm flipH="1">
            <a:off x="2555776" y="1196752"/>
            <a:ext cx="1584176"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D662935-1C81-4A20-A388-51EF52883464}"/>
              </a:ext>
            </a:extLst>
          </p:cNvPr>
          <p:cNvCxnSpPr>
            <a:cxnSpLocks/>
          </p:cNvCxnSpPr>
          <p:nvPr/>
        </p:nvCxnSpPr>
        <p:spPr>
          <a:xfrm flipH="1">
            <a:off x="3275856" y="1196752"/>
            <a:ext cx="936104" cy="1645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97028BD-8E79-4EF3-AEC3-7B8C59BD10FD}"/>
              </a:ext>
            </a:extLst>
          </p:cNvPr>
          <p:cNvSpPr txBox="1"/>
          <p:nvPr/>
        </p:nvSpPr>
        <p:spPr>
          <a:xfrm>
            <a:off x="4128016" y="892383"/>
            <a:ext cx="14574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波振幅最大</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cxnSp>
        <p:nvCxnSpPr>
          <p:cNvPr id="14" name="直線矢印コネクタ 13">
            <a:extLst>
              <a:ext uri="{FF2B5EF4-FFF2-40B4-BE49-F238E27FC236}">
                <a16:creationId xmlns:a16="http://schemas.microsoft.com/office/drawing/2014/main" id="{0691E376-CDC3-4E6C-8F99-989F3A79D322}"/>
              </a:ext>
            </a:extLst>
          </p:cNvPr>
          <p:cNvCxnSpPr/>
          <p:nvPr/>
        </p:nvCxnSpPr>
        <p:spPr>
          <a:xfrm flipH="1">
            <a:off x="6660232" y="2348880"/>
            <a:ext cx="1255686" cy="11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09FC3C5B-36DD-43A4-A94C-DD36DF35C97F}"/>
              </a:ext>
            </a:extLst>
          </p:cNvPr>
          <p:cNvCxnSpPr>
            <a:cxnSpLocks/>
          </p:cNvCxnSpPr>
          <p:nvPr/>
        </p:nvCxnSpPr>
        <p:spPr>
          <a:xfrm flipH="1" flipV="1">
            <a:off x="5585466" y="2023720"/>
            <a:ext cx="2330452" cy="18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C74C346-FEF5-43A7-A02A-211EFFDC868A}"/>
              </a:ext>
            </a:extLst>
          </p:cNvPr>
          <p:cNvSpPr txBox="1"/>
          <p:nvPr/>
        </p:nvSpPr>
        <p:spPr>
          <a:xfrm>
            <a:off x="7944786" y="2116369"/>
            <a:ext cx="10102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波振幅</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最大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初動方向から発震機構解の求め方</a:t>
            </a:r>
          </a:p>
        </p:txBody>
      </p:sp>
      <p:pic>
        <p:nvPicPr>
          <p:cNvPr id="3" name="図 2">
            <a:extLst>
              <a:ext uri="{FF2B5EF4-FFF2-40B4-BE49-F238E27FC236}">
                <a16:creationId xmlns:a16="http://schemas.microsoft.com/office/drawing/2014/main" id="{1C5D69AE-253D-4ACF-B97B-3E39840DDB11}"/>
              </a:ext>
            </a:extLst>
          </p:cNvPr>
          <p:cNvPicPr>
            <a:picLocks noChangeAspect="1"/>
          </p:cNvPicPr>
          <p:nvPr/>
        </p:nvPicPr>
        <p:blipFill>
          <a:blip r:embed="rId2"/>
          <a:stretch>
            <a:fillRect/>
          </a:stretch>
        </p:blipFill>
        <p:spPr>
          <a:xfrm>
            <a:off x="6158552" y="3472751"/>
            <a:ext cx="2543108" cy="2982129"/>
          </a:xfrm>
          <a:prstGeom prst="rect">
            <a:avLst/>
          </a:prstGeom>
        </p:spPr>
      </p:pic>
      <p:sp>
        <p:nvSpPr>
          <p:cNvPr id="4" name="テキスト ボックス 3">
            <a:extLst>
              <a:ext uri="{FF2B5EF4-FFF2-40B4-BE49-F238E27FC236}">
                <a16:creationId xmlns:a16="http://schemas.microsoft.com/office/drawing/2014/main" id="{5BDDEAA3-466D-4BC1-84F8-5E6A4521F0D3}"/>
              </a:ext>
            </a:extLst>
          </p:cNvPr>
          <p:cNvSpPr txBox="1"/>
          <p:nvPr/>
        </p:nvSpPr>
        <p:spPr>
          <a:xfrm>
            <a:off x="6057047" y="6454880"/>
            <a:ext cx="3217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笠原、地震の力学、鹿島出版）</a:t>
            </a:r>
          </a:p>
        </p:txBody>
      </p:sp>
      <p:sp>
        <p:nvSpPr>
          <p:cNvPr id="5" name="テキスト ボックス 4">
            <a:extLst>
              <a:ext uri="{FF2B5EF4-FFF2-40B4-BE49-F238E27FC236}">
                <a16:creationId xmlns:a16="http://schemas.microsoft.com/office/drawing/2014/main" id="{B0D75C22-AC29-4E64-AC11-F892B04E3E98}"/>
              </a:ext>
            </a:extLst>
          </p:cNvPr>
          <p:cNvSpPr txBox="1"/>
          <p:nvPr/>
        </p:nvSpPr>
        <p:spPr>
          <a:xfrm>
            <a:off x="2949562" y="5021318"/>
            <a:ext cx="315823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震源球は球面であるが、</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2</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次元</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表現する場合には等積投影が</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通常使用される。</a:t>
            </a:r>
          </a:p>
        </p:txBody>
      </p:sp>
      <p:sp>
        <p:nvSpPr>
          <p:cNvPr id="7" name="テキスト ボックス 6">
            <a:extLst>
              <a:ext uri="{FF2B5EF4-FFF2-40B4-BE49-F238E27FC236}">
                <a16:creationId xmlns:a16="http://schemas.microsoft.com/office/drawing/2014/main" id="{286F835C-6136-49A4-A2B6-236C2321B48A}"/>
              </a:ext>
            </a:extLst>
          </p:cNvPr>
          <p:cNvSpPr txBox="1"/>
          <p:nvPr/>
        </p:nvSpPr>
        <p:spPr>
          <a:xfrm>
            <a:off x="473420" y="922366"/>
            <a:ext cx="5351145"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地下の速度構造を仮定して、射出角・方位角を求める</a:t>
            </a:r>
          </a:p>
        </p:txBody>
      </p:sp>
      <p:sp>
        <p:nvSpPr>
          <p:cNvPr id="8" name="矢印: 下 7">
            <a:extLst>
              <a:ext uri="{FF2B5EF4-FFF2-40B4-BE49-F238E27FC236}">
                <a16:creationId xmlns:a16="http://schemas.microsoft.com/office/drawing/2014/main" id="{E95C99F4-365B-4270-9306-ED14F2D686C1}"/>
              </a:ext>
            </a:extLst>
          </p:cNvPr>
          <p:cNvSpPr/>
          <p:nvPr/>
        </p:nvSpPr>
        <p:spPr>
          <a:xfrm>
            <a:off x="2977854" y="1361455"/>
            <a:ext cx="46700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 name="テキスト ボックス 8">
            <a:extLst>
              <a:ext uri="{FF2B5EF4-FFF2-40B4-BE49-F238E27FC236}">
                <a16:creationId xmlns:a16="http://schemas.microsoft.com/office/drawing/2014/main" id="{6F9E2389-041D-4793-83B5-AC27F0FCF4F8}"/>
              </a:ext>
            </a:extLst>
          </p:cNvPr>
          <p:cNvSpPr txBox="1"/>
          <p:nvPr/>
        </p:nvSpPr>
        <p:spPr>
          <a:xfrm>
            <a:off x="247341" y="1659315"/>
            <a:ext cx="6330579"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射出角・方位角に応じて投影した震源球上に押し引きをプロット</a:t>
            </a:r>
          </a:p>
        </p:txBody>
      </p:sp>
      <p:pic>
        <p:nvPicPr>
          <p:cNvPr id="11" name="図 10">
            <a:extLst>
              <a:ext uri="{FF2B5EF4-FFF2-40B4-BE49-F238E27FC236}">
                <a16:creationId xmlns:a16="http://schemas.microsoft.com/office/drawing/2014/main" id="{A9DA65BC-0105-4622-8B08-6A5DDD9F3AEC}"/>
              </a:ext>
            </a:extLst>
          </p:cNvPr>
          <p:cNvPicPr>
            <a:picLocks noChangeAspect="1"/>
          </p:cNvPicPr>
          <p:nvPr/>
        </p:nvPicPr>
        <p:blipFill>
          <a:blip r:embed="rId3"/>
          <a:stretch>
            <a:fillRect/>
          </a:stretch>
        </p:blipFill>
        <p:spPr>
          <a:xfrm>
            <a:off x="6732240" y="664863"/>
            <a:ext cx="2066925" cy="2276475"/>
          </a:xfrm>
          <a:prstGeom prst="rect">
            <a:avLst/>
          </a:prstGeom>
        </p:spPr>
      </p:pic>
      <p:sp>
        <p:nvSpPr>
          <p:cNvPr id="12" name="テキスト ボックス 11">
            <a:extLst>
              <a:ext uri="{FF2B5EF4-FFF2-40B4-BE49-F238E27FC236}">
                <a16:creationId xmlns:a16="http://schemas.microsoft.com/office/drawing/2014/main" id="{3E38B371-CE8C-4E4B-99CD-3F806B5BB799}"/>
              </a:ext>
            </a:extLst>
          </p:cNvPr>
          <p:cNvSpPr txBox="1"/>
          <p:nvPr/>
        </p:nvSpPr>
        <p:spPr>
          <a:xfrm>
            <a:off x="460988" y="2444676"/>
            <a:ext cx="5522666"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手作業：思考錯誤で適合する</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4</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象限型のパターンを探す</a:t>
            </a:r>
          </a:p>
        </p:txBody>
      </p:sp>
      <p:sp>
        <p:nvSpPr>
          <p:cNvPr id="13" name="矢印: 下 12">
            <a:extLst>
              <a:ext uri="{FF2B5EF4-FFF2-40B4-BE49-F238E27FC236}">
                <a16:creationId xmlns:a16="http://schemas.microsoft.com/office/drawing/2014/main" id="{36272071-AB03-4B31-9C47-32FC4DDC59F7}"/>
              </a:ext>
            </a:extLst>
          </p:cNvPr>
          <p:cNvSpPr/>
          <p:nvPr/>
        </p:nvSpPr>
        <p:spPr>
          <a:xfrm>
            <a:off x="2988818" y="2125919"/>
            <a:ext cx="46700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 name="テキスト ボックス 13">
            <a:extLst>
              <a:ext uri="{FF2B5EF4-FFF2-40B4-BE49-F238E27FC236}">
                <a16:creationId xmlns:a16="http://schemas.microsoft.com/office/drawing/2014/main" id="{C0BA6F91-D05A-4279-BE8F-56F34FDC79C2}"/>
              </a:ext>
            </a:extLst>
          </p:cNvPr>
          <p:cNvSpPr txBox="1"/>
          <p:nvPr/>
        </p:nvSpPr>
        <p:spPr>
          <a:xfrm>
            <a:off x="263274" y="3062083"/>
            <a:ext cx="5896166" cy="646331"/>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計算機：走行・傾斜・すべり角についてグリッドサーチを行い</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　　　　　もっとも適合するパラメーターを求める</a:t>
            </a:r>
          </a:p>
        </p:txBody>
      </p:sp>
      <p:cxnSp>
        <p:nvCxnSpPr>
          <p:cNvPr id="16" name="直線矢印コネクタ 15">
            <a:extLst>
              <a:ext uri="{FF2B5EF4-FFF2-40B4-BE49-F238E27FC236}">
                <a16:creationId xmlns:a16="http://schemas.microsoft.com/office/drawing/2014/main" id="{552F28D3-A766-46F6-802A-433B19E0556B}"/>
              </a:ext>
            </a:extLst>
          </p:cNvPr>
          <p:cNvCxnSpPr/>
          <p:nvPr/>
        </p:nvCxnSpPr>
        <p:spPr>
          <a:xfrm>
            <a:off x="3995936" y="1232322"/>
            <a:ext cx="3769766" cy="51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a:t>
            </a:r>
            <a:endParaRPr kumimoji="1" lang="ja-JP" altLang="en-US" dirty="0"/>
          </a:p>
        </p:txBody>
      </p:sp>
      <p:sp>
        <p:nvSpPr>
          <p:cNvPr id="3" name="テキスト ボックス 2"/>
          <p:cNvSpPr txBox="1"/>
          <p:nvPr/>
        </p:nvSpPr>
        <p:spPr>
          <a:xfrm>
            <a:off x="2555776" y="1412776"/>
            <a:ext cx="2643672" cy="923330"/>
          </a:xfrm>
          <a:prstGeom prst="rect">
            <a:avLst/>
          </a:prstGeom>
          <a:noFill/>
        </p:spPr>
        <p:txBody>
          <a:bodyPr wrap="none" rtlCol="0">
            <a:spAutoFit/>
          </a:bodyPr>
          <a:lstStyle/>
          <a:p>
            <a:r>
              <a:rPr lang="ja-JP" altLang="en-US" dirty="0"/>
              <a:t>未解決</a:t>
            </a:r>
            <a:endParaRPr kumimoji="1" lang="en-US" altLang="ja-JP" dirty="0"/>
          </a:p>
          <a:p>
            <a:r>
              <a:rPr kumimoji="1" lang="ja-JP" altLang="en-US" dirty="0"/>
              <a:t>楕円体の引力の式</a:t>
            </a:r>
            <a:endParaRPr kumimoji="1" lang="en-US" altLang="ja-JP" dirty="0"/>
          </a:p>
          <a:p>
            <a:r>
              <a:rPr kumimoji="1" lang="ja-JP" altLang="en-US" dirty="0"/>
              <a:t>回転</a:t>
            </a:r>
            <a:r>
              <a:rPr lang="ja-JP" altLang="en-US" dirty="0"/>
              <a:t>エネルギーがなぜ負</a:t>
            </a:r>
            <a:endParaRPr kumimoji="1" lang="ja-JP" altLang="en-US" dirty="0"/>
          </a:p>
        </p:txBody>
      </p:sp>
    </p:spTree>
    <p:extLst>
      <p:ext uri="{BB962C8B-B14F-4D97-AF65-F5344CB8AC3E}">
        <p14:creationId xmlns:p14="http://schemas.microsoft.com/office/powerpoint/2010/main" val="207660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地震と地震波</a:t>
            </a:r>
            <a:endParaRPr kumimoji="1" lang="ja-JP" altLang="en-US" dirty="0"/>
          </a:p>
        </p:txBody>
      </p:sp>
      <p:pic>
        <p:nvPicPr>
          <p:cNvPr id="5122" name="Picture 2">
            <a:extLst>
              <a:ext uri="{FF2B5EF4-FFF2-40B4-BE49-F238E27FC236}">
                <a16:creationId xmlns:a16="http://schemas.microsoft.com/office/drawing/2014/main" id="{69954C4D-37D0-424E-9B05-6758DD9F1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791849"/>
            <a:ext cx="5849365" cy="284838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A58E5F9-87AB-49FB-9C6A-E783D779D86C}"/>
              </a:ext>
            </a:extLst>
          </p:cNvPr>
          <p:cNvSpPr txBox="1"/>
          <p:nvPr/>
        </p:nvSpPr>
        <p:spPr>
          <a:xfrm>
            <a:off x="323528" y="3567300"/>
            <a:ext cx="866987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四国地方整備局　</a:t>
            </a:r>
            <a:r>
              <a:rPr kumimoji="1" lang="en-US" altLang="ja-JP"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http://www.skr.mlit.go.jp/bosai/bosai/tounannkai/kisochishiki/tunamikankei/jishintojishindou/jishintojishindou.html</a:t>
            </a:r>
            <a:endPar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5124" name="Picture 4">
            <a:extLst>
              <a:ext uri="{FF2B5EF4-FFF2-40B4-BE49-F238E27FC236}">
                <a16:creationId xmlns:a16="http://schemas.microsoft.com/office/drawing/2014/main" id="{61A9E26F-B6A2-4954-A3FA-189FEB1CB1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024" y="3863623"/>
            <a:ext cx="3889248" cy="278932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9DA29173-6163-4137-AF66-D355F5E25390}"/>
              </a:ext>
            </a:extLst>
          </p:cNvPr>
          <p:cNvSpPr txBox="1"/>
          <p:nvPr/>
        </p:nvSpPr>
        <p:spPr>
          <a:xfrm>
            <a:off x="212141" y="6571337"/>
            <a:ext cx="66632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防災科学技術研究所　</a:t>
            </a:r>
            <a:r>
              <a:rPr kumimoji="1" lang="en-US" altLang="ja-JP"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https://www.kyoshin.bosai.go.jp/kyoshin/gk/publication/Sect-1/Fig4.1.2-1a.JPG</a:t>
            </a:r>
            <a:endPar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6" name="テキスト ボックス 5">
            <a:extLst>
              <a:ext uri="{FF2B5EF4-FFF2-40B4-BE49-F238E27FC236}">
                <a16:creationId xmlns:a16="http://schemas.microsoft.com/office/drawing/2014/main" id="{47AAAB41-2636-418A-BF08-0742A7E12FAE}"/>
              </a:ext>
            </a:extLst>
          </p:cNvPr>
          <p:cNvSpPr txBox="1"/>
          <p:nvPr/>
        </p:nvSpPr>
        <p:spPr>
          <a:xfrm>
            <a:off x="1403648" y="400506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地震波形</a:t>
            </a:r>
          </a:p>
        </p:txBody>
      </p:sp>
      <p:sp>
        <p:nvSpPr>
          <p:cNvPr id="7" name="テキスト ボックス 6">
            <a:extLst>
              <a:ext uri="{FF2B5EF4-FFF2-40B4-BE49-F238E27FC236}">
                <a16:creationId xmlns:a16="http://schemas.microsoft.com/office/drawing/2014/main" id="{7D67A237-F1F7-49A2-8606-D5D70F1CB05E}"/>
              </a:ext>
            </a:extLst>
          </p:cNvPr>
          <p:cNvSpPr txBox="1"/>
          <p:nvPr/>
        </p:nvSpPr>
        <p:spPr>
          <a:xfrm>
            <a:off x="3491880" y="4005064"/>
            <a:ext cx="3032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P</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8" name="テキスト ボックス 7">
            <a:extLst>
              <a:ext uri="{FF2B5EF4-FFF2-40B4-BE49-F238E27FC236}">
                <a16:creationId xmlns:a16="http://schemas.microsoft.com/office/drawing/2014/main" id="{C93096F5-BB4A-40BC-9B1D-C559ABC23507}"/>
              </a:ext>
            </a:extLst>
          </p:cNvPr>
          <p:cNvSpPr txBox="1"/>
          <p:nvPr/>
        </p:nvSpPr>
        <p:spPr>
          <a:xfrm>
            <a:off x="3978964" y="3730720"/>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85421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地震と地震波</a:t>
            </a:r>
            <a:endParaRPr kumimoji="1" lang="ja-JP" altLang="en-US" dirty="0"/>
          </a:p>
        </p:txBody>
      </p:sp>
      <p:pic>
        <p:nvPicPr>
          <p:cNvPr id="5126" name="Picture 6">
            <a:extLst>
              <a:ext uri="{FF2B5EF4-FFF2-40B4-BE49-F238E27FC236}">
                <a16:creationId xmlns:a16="http://schemas.microsoft.com/office/drawing/2014/main" id="{EB73D9A1-BE6A-4D01-9019-CB6AA8F1CC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908720"/>
            <a:ext cx="4810535" cy="561662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5F3BC64-8A7A-434D-A7F6-CE3D9B356B5B}"/>
              </a:ext>
            </a:extLst>
          </p:cNvPr>
          <p:cNvSpPr txBox="1"/>
          <p:nvPr/>
        </p:nvSpPr>
        <p:spPr>
          <a:xfrm>
            <a:off x="390415" y="6525344"/>
            <a:ext cx="5404043" cy="261610"/>
          </a:xfrm>
          <a:prstGeom prst="rect">
            <a:avLst/>
          </a:prstGeom>
          <a:noFill/>
        </p:spPr>
        <p:txBody>
          <a:bodyPr wrap="none" rtlCol="0">
            <a:spAutoFit/>
          </a:bodyPr>
          <a:lstStyle/>
          <a:p>
            <a:r>
              <a:rPr lang="ja-JP" altLang="en-US" sz="1100" dirty="0"/>
              <a:t>地震調査研究推進本部　</a:t>
            </a:r>
            <a:r>
              <a:rPr kumimoji="1" lang="en-US" altLang="ja-JP" sz="1100" dirty="0"/>
              <a:t>https://www.static.jishin.go.jp/resource/figure/figure005022.jpg</a:t>
            </a:r>
            <a:endParaRPr kumimoji="1" lang="ja-JP" altLang="en-US" sz="1100" dirty="0"/>
          </a:p>
        </p:txBody>
      </p:sp>
      <p:pic>
        <p:nvPicPr>
          <p:cNvPr id="3" name="図 2">
            <a:extLst>
              <a:ext uri="{FF2B5EF4-FFF2-40B4-BE49-F238E27FC236}">
                <a16:creationId xmlns:a16="http://schemas.microsoft.com/office/drawing/2014/main" id="{D4DFF05A-9166-4E66-B4F1-A91440747DC1}"/>
              </a:ext>
            </a:extLst>
          </p:cNvPr>
          <p:cNvPicPr>
            <a:picLocks noChangeAspect="1"/>
          </p:cNvPicPr>
          <p:nvPr/>
        </p:nvPicPr>
        <p:blipFill>
          <a:blip r:embed="rId3"/>
          <a:stretch>
            <a:fillRect/>
          </a:stretch>
        </p:blipFill>
        <p:spPr>
          <a:xfrm>
            <a:off x="6228184" y="1554273"/>
            <a:ext cx="1647825" cy="714375"/>
          </a:xfrm>
          <a:prstGeom prst="rect">
            <a:avLst/>
          </a:prstGeom>
        </p:spPr>
      </p:pic>
      <p:pic>
        <p:nvPicPr>
          <p:cNvPr id="7" name="図 6">
            <a:extLst>
              <a:ext uri="{FF2B5EF4-FFF2-40B4-BE49-F238E27FC236}">
                <a16:creationId xmlns:a16="http://schemas.microsoft.com/office/drawing/2014/main" id="{8DE2D593-60CC-4C17-8667-ED8B94DA0B05}"/>
              </a:ext>
            </a:extLst>
          </p:cNvPr>
          <p:cNvPicPr>
            <a:picLocks noChangeAspect="1"/>
          </p:cNvPicPr>
          <p:nvPr/>
        </p:nvPicPr>
        <p:blipFill>
          <a:blip r:embed="rId4"/>
          <a:stretch>
            <a:fillRect/>
          </a:stretch>
        </p:blipFill>
        <p:spPr>
          <a:xfrm>
            <a:off x="6475833" y="3332946"/>
            <a:ext cx="1152525" cy="581025"/>
          </a:xfrm>
          <a:prstGeom prst="rect">
            <a:avLst/>
          </a:prstGeom>
        </p:spPr>
      </p:pic>
      <p:cxnSp>
        <p:nvCxnSpPr>
          <p:cNvPr id="11" name="直線コネクタ 10">
            <a:extLst>
              <a:ext uri="{FF2B5EF4-FFF2-40B4-BE49-F238E27FC236}">
                <a16:creationId xmlns:a16="http://schemas.microsoft.com/office/drawing/2014/main" id="{29E7A1FB-015B-4553-9F68-071A2E041F25}"/>
              </a:ext>
            </a:extLst>
          </p:cNvPr>
          <p:cNvCxnSpPr>
            <a:cxnSpLocks/>
          </p:cNvCxnSpPr>
          <p:nvPr/>
        </p:nvCxnSpPr>
        <p:spPr>
          <a:xfrm>
            <a:off x="6554668" y="6033916"/>
            <a:ext cx="181412" cy="18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B1195DB-929A-4DC2-A110-B060E6E60242}"/>
              </a:ext>
            </a:extLst>
          </p:cNvPr>
          <p:cNvSpPr txBox="1"/>
          <p:nvPr/>
        </p:nvSpPr>
        <p:spPr>
          <a:xfrm>
            <a:off x="6475833" y="5961908"/>
            <a:ext cx="301686" cy="369332"/>
          </a:xfrm>
          <a:prstGeom prst="rect">
            <a:avLst/>
          </a:prstGeom>
          <a:noFill/>
        </p:spPr>
        <p:txBody>
          <a:bodyPr wrap="square" rtlCol="0">
            <a:spAutoFit/>
          </a:bodyPr>
          <a:lstStyle/>
          <a:p>
            <a:r>
              <a:rPr kumimoji="1" lang="en-US" altLang="ja-JP" dirty="0"/>
              <a:t>3</a:t>
            </a:r>
            <a:endParaRPr kumimoji="1" lang="ja-JP" altLang="en-US" dirty="0"/>
          </a:p>
        </p:txBody>
      </p:sp>
      <p:sp>
        <p:nvSpPr>
          <p:cNvPr id="10" name="テキスト ボックス 9">
            <a:extLst>
              <a:ext uri="{FF2B5EF4-FFF2-40B4-BE49-F238E27FC236}">
                <a16:creationId xmlns:a16="http://schemas.microsoft.com/office/drawing/2014/main" id="{1123AE34-DE38-4E80-8E8D-18B3FAD2012E}"/>
              </a:ext>
            </a:extLst>
          </p:cNvPr>
          <p:cNvSpPr txBox="1"/>
          <p:nvPr/>
        </p:nvSpPr>
        <p:spPr>
          <a:xfrm>
            <a:off x="5868144" y="980728"/>
            <a:ext cx="3377848" cy="5447645"/>
          </a:xfrm>
          <a:prstGeom prst="rect">
            <a:avLst/>
          </a:prstGeom>
          <a:noFill/>
        </p:spPr>
        <p:txBody>
          <a:bodyPr wrap="none" rtlCol="0">
            <a:spAutoFit/>
          </a:bodyPr>
          <a:lstStyle/>
          <a:p>
            <a:r>
              <a:rPr kumimoji="1" lang="en-US" altLang="ja-JP" dirty="0"/>
              <a:t>P</a:t>
            </a:r>
            <a:r>
              <a:rPr kumimoji="1" lang="ja-JP" altLang="en-US" dirty="0"/>
              <a:t>波（</a:t>
            </a:r>
            <a:r>
              <a:rPr kumimoji="1" lang="en-US" altLang="ja-JP" dirty="0"/>
              <a:t>primary wave)</a:t>
            </a:r>
          </a:p>
          <a:p>
            <a:r>
              <a:rPr lang="en-US" altLang="ja-JP" dirty="0"/>
              <a:t> </a:t>
            </a:r>
            <a:r>
              <a:rPr lang="ja-JP" altLang="en-US" dirty="0"/>
              <a:t>縦波、</a:t>
            </a:r>
            <a:r>
              <a:rPr lang="en-US" altLang="ja-JP" dirty="0"/>
              <a:t>S</a:t>
            </a:r>
            <a:r>
              <a:rPr lang="ja-JP" altLang="en-US" dirty="0"/>
              <a:t>波より速い</a:t>
            </a:r>
            <a:endParaRPr lang="en-US" altLang="ja-JP" dirty="0"/>
          </a:p>
          <a:p>
            <a:endParaRPr kumimoji="1" lang="en-US" altLang="ja-JP" dirty="0"/>
          </a:p>
          <a:p>
            <a:endParaRPr lang="en-US" altLang="ja-JP" dirty="0"/>
          </a:p>
          <a:p>
            <a:r>
              <a:rPr kumimoji="1" lang="en-US" altLang="ja-JP" dirty="0"/>
              <a:t>(</a:t>
            </a:r>
            <a:r>
              <a:rPr kumimoji="1" lang="ja-JP" altLang="en-US" dirty="0"/>
              <a:t>音波と似た波動）</a:t>
            </a:r>
            <a:endParaRPr kumimoji="1" lang="en-US" altLang="ja-JP" dirty="0"/>
          </a:p>
          <a:p>
            <a:endParaRPr kumimoji="1" lang="en-US" altLang="ja-JP" dirty="0"/>
          </a:p>
          <a:p>
            <a:r>
              <a:rPr lang="en-US" altLang="ja-JP" dirty="0"/>
              <a:t>S</a:t>
            </a:r>
            <a:r>
              <a:rPr lang="ja-JP" altLang="en-US" dirty="0"/>
              <a:t>波（</a:t>
            </a:r>
            <a:r>
              <a:rPr lang="en-US" altLang="ja-JP" dirty="0"/>
              <a:t>secondary wave)</a:t>
            </a:r>
          </a:p>
          <a:p>
            <a:r>
              <a:rPr kumimoji="1" lang="en-US" altLang="ja-JP" dirty="0"/>
              <a:t> </a:t>
            </a:r>
            <a:r>
              <a:rPr kumimoji="1" lang="ja-JP" altLang="en-US" dirty="0"/>
              <a:t>横波、</a:t>
            </a:r>
            <a:r>
              <a:rPr kumimoji="1" lang="en-US" altLang="ja-JP" dirty="0"/>
              <a:t>P</a:t>
            </a:r>
            <a:r>
              <a:rPr kumimoji="1" lang="ja-JP" altLang="en-US" dirty="0"/>
              <a:t>波よりも遅い</a:t>
            </a:r>
            <a:endParaRPr kumimoji="1" lang="en-US" altLang="ja-JP" dirty="0"/>
          </a:p>
          <a:p>
            <a:endParaRPr lang="en-US" altLang="ja-JP" dirty="0"/>
          </a:p>
          <a:p>
            <a:endParaRPr kumimoji="1" lang="en-US" altLang="ja-JP" dirty="0"/>
          </a:p>
          <a:p>
            <a:endParaRPr kumimoji="1" lang="en-US" altLang="ja-JP" dirty="0"/>
          </a:p>
          <a:p>
            <a:r>
              <a:rPr lang="en-US" altLang="ja-JP" dirty="0"/>
              <a:t>ρ</a:t>
            </a:r>
            <a:r>
              <a:rPr lang="ja-JP" altLang="en-US" dirty="0"/>
              <a:t>　密度</a:t>
            </a:r>
            <a:endParaRPr lang="en-US" altLang="ja-JP" dirty="0"/>
          </a:p>
          <a:p>
            <a:r>
              <a:rPr kumimoji="1" lang="en-US" altLang="ja-JP" dirty="0"/>
              <a:t>μ</a:t>
            </a:r>
            <a:r>
              <a:rPr kumimoji="1" lang="ja-JP" altLang="en-US" dirty="0"/>
              <a:t>　</a:t>
            </a:r>
            <a:r>
              <a:rPr kumimoji="1" lang="en-US" altLang="ja-JP" dirty="0"/>
              <a:t>λ</a:t>
            </a:r>
            <a:r>
              <a:rPr kumimoji="1" lang="ja-JP" altLang="en-US" dirty="0"/>
              <a:t>　ラメの定数</a:t>
            </a:r>
            <a:endParaRPr kumimoji="1" lang="en-US" altLang="ja-JP" dirty="0"/>
          </a:p>
          <a:p>
            <a:r>
              <a:rPr kumimoji="1" lang="ja-JP" altLang="en-US" dirty="0"/>
              <a:t>（</a:t>
            </a:r>
            <a:r>
              <a:rPr kumimoji="1" lang="en-US" altLang="ja-JP" dirty="0"/>
              <a:t>μ</a:t>
            </a:r>
            <a:r>
              <a:rPr kumimoji="1" lang="ja-JP" altLang="en-US" dirty="0"/>
              <a:t>は前に出た剛性率）</a:t>
            </a:r>
            <a:endParaRPr kumimoji="1" lang="en-US" altLang="ja-JP" dirty="0"/>
          </a:p>
          <a:p>
            <a:r>
              <a:rPr lang="en-US" altLang="ja-JP" dirty="0"/>
              <a:t>(</a:t>
            </a:r>
            <a:r>
              <a:rPr lang="ja-JP" altLang="en-US" dirty="0"/>
              <a:t>液体では</a:t>
            </a:r>
            <a:r>
              <a:rPr lang="en-US" altLang="ja-JP" dirty="0"/>
              <a:t>μ</a:t>
            </a:r>
            <a:r>
              <a:rPr lang="ja-JP" altLang="en-US" dirty="0"/>
              <a:t>＝</a:t>
            </a:r>
            <a:r>
              <a:rPr lang="en-US" altLang="ja-JP" dirty="0"/>
              <a:t>0</a:t>
            </a:r>
            <a:r>
              <a:rPr lang="ja-JP" altLang="en-US" dirty="0"/>
              <a:t>⇒</a:t>
            </a:r>
            <a:r>
              <a:rPr lang="en-US" altLang="ja-JP" dirty="0"/>
              <a:t>S</a:t>
            </a:r>
            <a:r>
              <a:rPr lang="ja-JP" altLang="en-US" dirty="0"/>
              <a:t>波伝播しない）</a:t>
            </a:r>
            <a:endParaRPr lang="en-US" altLang="ja-JP" dirty="0"/>
          </a:p>
          <a:p>
            <a:endParaRPr kumimoji="1" lang="en-US" altLang="ja-JP" dirty="0"/>
          </a:p>
          <a:p>
            <a:r>
              <a:rPr kumimoji="1" lang="ja-JP" altLang="en-US" dirty="0"/>
              <a:t>およそ　</a:t>
            </a:r>
            <a:r>
              <a:rPr kumimoji="1" lang="en-US" altLang="ja-JP" dirty="0"/>
              <a:t>λ</a:t>
            </a:r>
            <a:r>
              <a:rPr kumimoji="1" lang="ja-JP" altLang="en-US" dirty="0"/>
              <a:t>　～　</a:t>
            </a:r>
            <a:r>
              <a:rPr kumimoji="1" lang="en-US" altLang="ja-JP" dirty="0"/>
              <a:t>μ</a:t>
            </a:r>
          </a:p>
          <a:p>
            <a:endParaRPr lang="en-US" altLang="ja-JP" dirty="0"/>
          </a:p>
          <a:p>
            <a:r>
              <a:rPr kumimoji="1" lang="en-US" altLang="ja-JP" dirty="0" err="1"/>
              <a:t>Vp</a:t>
            </a:r>
            <a:r>
              <a:rPr kumimoji="1" lang="ja-JP" altLang="en-US" dirty="0"/>
              <a:t>≒</a:t>
            </a:r>
            <a:r>
              <a:rPr kumimoji="1" lang="ja-JP" altLang="en-US" sz="2400" dirty="0"/>
              <a:t>√</a:t>
            </a:r>
            <a:r>
              <a:rPr kumimoji="1" lang="ja-JP" altLang="en-US" dirty="0"/>
              <a:t>　</a:t>
            </a:r>
            <a:r>
              <a:rPr kumimoji="1" lang="en-US" altLang="ja-JP" dirty="0"/>
              <a:t>Vs</a:t>
            </a:r>
            <a:endParaRPr kumimoji="1" lang="ja-JP" altLang="en-US" dirty="0"/>
          </a:p>
        </p:txBody>
      </p:sp>
    </p:spTree>
    <p:extLst>
      <p:ext uri="{BB962C8B-B14F-4D97-AF65-F5344CB8AC3E}">
        <p14:creationId xmlns:p14="http://schemas.microsoft.com/office/powerpoint/2010/main" val="220131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a:extLst>
              <a:ext uri="{FF2B5EF4-FFF2-40B4-BE49-F238E27FC236}">
                <a16:creationId xmlns:a16="http://schemas.microsoft.com/office/drawing/2014/main" id="{38D9A3BE-3824-4C27-83FE-525069D155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7757" y="1482024"/>
            <a:ext cx="2856871" cy="2048913"/>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地震と地震波</a:t>
            </a:r>
            <a:endParaRPr kumimoji="1" lang="ja-JP" altLang="en-US" dirty="0"/>
          </a:p>
        </p:txBody>
      </p:sp>
      <p:pic>
        <p:nvPicPr>
          <p:cNvPr id="5126" name="Picture 6">
            <a:extLst>
              <a:ext uri="{FF2B5EF4-FFF2-40B4-BE49-F238E27FC236}">
                <a16:creationId xmlns:a16="http://schemas.microsoft.com/office/drawing/2014/main" id="{EB73D9A1-BE6A-4D01-9019-CB6AA8F1C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988" y="980727"/>
            <a:ext cx="2459649" cy="287180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15F3BC64-8A7A-434D-A7F6-CE3D9B356B5B}"/>
              </a:ext>
            </a:extLst>
          </p:cNvPr>
          <p:cNvSpPr txBox="1"/>
          <p:nvPr/>
        </p:nvSpPr>
        <p:spPr>
          <a:xfrm>
            <a:off x="118988" y="3852533"/>
            <a:ext cx="3736920"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地震調査研究推進本部　</a:t>
            </a:r>
            <a:endParaRPr kumimoji="1" lang="en-US" altLang="ja-JP" sz="105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https://www.static.jishin.go.jp/resource/figure/figure005022.jpg</a:t>
            </a:r>
            <a:endParaRPr kumimoji="1" lang="ja-JP" altLang="en-US" sz="105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0" name="テキスト ボックス 9">
            <a:extLst>
              <a:ext uri="{FF2B5EF4-FFF2-40B4-BE49-F238E27FC236}">
                <a16:creationId xmlns:a16="http://schemas.microsoft.com/office/drawing/2014/main" id="{1123AE34-DE38-4E80-8E8D-18B3FAD2012E}"/>
              </a:ext>
            </a:extLst>
          </p:cNvPr>
          <p:cNvSpPr txBox="1"/>
          <p:nvPr/>
        </p:nvSpPr>
        <p:spPr>
          <a:xfrm>
            <a:off x="5868144" y="980728"/>
            <a:ext cx="21788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振幅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a:t>
            </a:r>
          </a:p>
        </p:txBody>
      </p:sp>
      <p:sp>
        <p:nvSpPr>
          <p:cNvPr id="14" name="テキスト ボックス 13">
            <a:extLst>
              <a:ext uri="{FF2B5EF4-FFF2-40B4-BE49-F238E27FC236}">
                <a16:creationId xmlns:a16="http://schemas.microsoft.com/office/drawing/2014/main" id="{02C7E6A1-2651-40E3-A919-125C9ACFAA3D}"/>
              </a:ext>
            </a:extLst>
          </p:cNvPr>
          <p:cNvSpPr txBox="1"/>
          <p:nvPr/>
        </p:nvSpPr>
        <p:spPr>
          <a:xfrm>
            <a:off x="5908888" y="1495619"/>
            <a:ext cx="21788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伝播速度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a:t>
            </a:r>
          </a:p>
        </p:txBody>
      </p:sp>
      <p:sp>
        <p:nvSpPr>
          <p:cNvPr id="11" name="テキスト ボックス 10">
            <a:extLst>
              <a:ext uri="{FF2B5EF4-FFF2-40B4-BE49-F238E27FC236}">
                <a16:creationId xmlns:a16="http://schemas.microsoft.com/office/drawing/2014/main" id="{0D56C77F-5292-41EB-9A30-1F8B2EB9EB89}"/>
              </a:ext>
            </a:extLst>
          </p:cNvPr>
          <p:cNvSpPr txBox="1"/>
          <p:nvPr/>
        </p:nvSpPr>
        <p:spPr>
          <a:xfrm>
            <a:off x="5724128" y="2276872"/>
            <a:ext cx="2856872"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振幅の小さな</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波が先にくる</a:t>
            </a:r>
          </a:p>
        </p:txBody>
      </p:sp>
      <p:sp>
        <p:nvSpPr>
          <p:cNvPr id="12" name="矢印: 下 11">
            <a:extLst>
              <a:ext uri="{FF2B5EF4-FFF2-40B4-BE49-F238E27FC236}">
                <a16:creationId xmlns:a16="http://schemas.microsoft.com/office/drawing/2014/main" id="{C1C5A8DA-F258-4829-8248-AEE84E3AE016}"/>
              </a:ext>
            </a:extLst>
          </p:cNvPr>
          <p:cNvSpPr/>
          <p:nvPr/>
        </p:nvSpPr>
        <p:spPr>
          <a:xfrm>
            <a:off x="6880600" y="2796033"/>
            <a:ext cx="571720"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 name="テキスト ボックス 12">
            <a:extLst>
              <a:ext uri="{FF2B5EF4-FFF2-40B4-BE49-F238E27FC236}">
                <a16:creationId xmlns:a16="http://schemas.microsoft.com/office/drawing/2014/main" id="{1EB119DA-FDE3-45A9-8643-A435BD85CB97}"/>
              </a:ext>
            </a:extLst>
          </p:cNvPr>
          <p:cNvSpPr txBox="1"/>
          <p:nvPr/>
        </p:nvSpPr>
        <p:spPr>
          <a:xfrm>
            <a:off x="5537846" y="3203684"/>
            <a:ext cx="3547766"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後からくる大振幅の</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波を予測可能</a:t>
            </a:r>
          </a:p>
        </p:txBody>
      </p:sp>
      <p:sp>
        <p:nvSpPr>
          <p:cNvPr id="15" name="テキスト ボックス 14">
            <a:extLst>
              <a:ext uri="{FF2B5EF4-FFF2-40B4-BE49-F238E27FC236}">
                <a16:creationId xmlns:a16="http://schemas.microsoft.com/office/drawing/2014/main" id="{74907772-DA9A-496B-852D-8BEDE26E2CFC}"/>
              </a:ext>
            </a:extLst>
          </p:cNvPr>
          <p:cNvSpPr txBox="1"/>
          <p:nvPr/>
        </p:nvSpPr>
        <p:spPr>
          <a:xfrm>
            <a:off x="6065234" y="3908276"/>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緊急地震速報の原理</a:t>
            </a:r>
          </a:p>
        </p:txBody>
      </p:sp>
      <p:pic>
        <p:nvPicPr>
          <p:cNvPr id="5128" name="Picture 8">
            <a:extLst>
              <a:ext uri="{FF2B5EF4-FFF2-40B4-BE49-F238E27FC236}">
                <a16:creationId xmlns:a16="http://schemas.microsoft.com/office/drawing/2014/main" id="{2D3BCAE2-F07E-4D57-AFD0-6FE0B961A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82" y="4400600"/>
            <a:ext cx="6200775" cy="2438400"/>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777C8356-5D5E-4A2B-8FF9-18C41AD74F53}"/>
              </a:ext>
            </a:extLst>
          </p:cNvPr>
          <p:cNvSpPr txBox="1"/>
          <p:nvPr/>
        </p:nvSpPr>
        <p:spPr>
          <a:xfrm>
            <a:off x="2708753" y="6562001"/>
            <a:ext cx="501739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気象庁　</a:t>
            </a:r>
            <a:r>
              <a:rPr kumimoji="1" lang="en-US" altLang="ja-JP"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https://www.data.jma.go.jp/svd/eew/data/nc/shikumi/shikumi.html</a:t>
            </a:r>
            <a:endPar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22" name="テキスト ボックス 21">
            <a:extLst>
              <a:ext uri="{FF2B5EF4-FFF2-40B4-BE49-F238E27FC236}">
                <a16:creationId xmlns:a16="http://schemas.microsoft.com/office/drawing/2014/main" id="{BF2DD81D-B44C-4904-9080-4C515C504914}"/>
              </a:ext>
            </a:extLst>
          </p:cNvPr>
          <p:cNvSpPr txBox="1"/>
          <p:nvPr/>
        </p:nvSpPr>
        <p:spPr>
          <a:xfrm>
            <a:off x="2971407" y="1557761"/>
            <a:ext cx="3032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P</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23" name="テキスト ボックス 22">
            <a:extLst>
              <a:ext uri="{FF2B5EF4-FFF2-40B4-BE49-F238E27FC236}">
                <a16:creationId xmlns:a16="http://schemas.microsoft.com/office/drawing/2014/main" id="{5DAFF4CC-557C-4F76-B531-15942C3845AA}"/>
              </a:ext>
            </a:extLst>
          </p:cNvPr>
          <p:cNvSpPr txBox="1"/>
          <p:nvPr/>
        </p:nvSpPr>
        <p:spPr>
          <a:xfrm>
            <a:off x="3456009" y="1373095"/>
            <a:ext cx="2904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24" name="テキスト ボックス 23">
            <a:extLst>
              <a:ext uri="{FF2B5EF4-FFF2-40B4-BE49-F238E27FC236}">
                <a16:creationId xmlns:a16="http://schemas.microsoft.com/office/drawing/2014/main" id="{56FD6001-D802-4761-A463-F8A61D03235D}"/>
              </a:ext>
            </a:extLst>
          </p:cNvPr>
          <p:cNvSpPr txBox="1"/>
          <p:nvPr/>
        </p:nvSpPr>
        <p:spPr>
          <a:xfrm>
            <a:off x="2708753" y="3483200"/>
            <a:ext cx="3103735" cy="3847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防災科学技術研究所　</a:t>
            </a:r>
            <a:endParaRPr kumimoji="1" lang="en-US" altLang="ja-JP"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https://www.kyoshin.bosai.go.jp/kyoshin/gk/publication/Sect-1/Fig4.1.2-1a.JPG</a:t>
            </a:r>
            <a:endParaRPr kumimoji="1" lang="ja-JP" altLang="en-US" sz="7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10310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震源決定</a:t>
            </a:r>
          </a:p>
        </p:txBody>
      </p:sp>
      <p:pic>
        <p:nvPicPr>
          <p:cNvPr id="5130" name="Picture 10">
            <a:extLst>
              <a:ext uri="{FF2B5EF4-FFF2-40B4-BE49-F238E27FC236}">
                <a16:creationId xmlns:a16="http://schemas.microsoft.com/office/drawing/2014/main" id="{FEB248A9-F181-4FA8-91B8-2B17590E3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002" y="1957073"/>
            <a:ext cx="5378998" cy="2592288"/>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0891E619-CE94-4FF6-B9E4-AAA75BF78B43}"/>
              </a:ext>
            </a:extLst>
          </p:cNvPr>
          <p:cNvSpPr txBox="1"/>
          <p:nvPr/>
        </p:nvSpPr>
        <p:spPr>
          <a:xfrm>
            <a:off x="491186" y="4806950"/>
            <a:ext cx="8241872" cy="369332"/>
          </a:xfrm>
          <a:prstGeom prst="rect">
            <a:avLst/>
          </a:prstGeom>
          <a:noFill/>
        </p:spPr>
        <p:txBody>
          <a:bodyPr wrap="none" rtlCol="0">
            <a:spAutoFit/>
          </a:bodyPr>
          <a:lstStyle/>
          <a:p>
            <a:r>
              <a:rPr kumimoji="1" lang="ja-JP" altLang="en-US" dirty="0"/>
              <a:t>防災科学技術研究所　</a:t>
            </a:r>
            <a:r>
              <a:rPr kumimoji="1" lang="en-US" altLang="ja-JP" dirty="0"/>
              <a:t>https://www.hinet.bosai.go.jp/about_earthquake/sec3.1.html</a:t>
            </a:r>
            <a:endParaRPr kumimoji="1" lang="ja-JP" altLang="en-US" dirty="0"/>
          </a:p>
        </p:txBody>
      </p:sp>
      <p:pic>
        <p:nvPicPr>
          <p:cNvPr id="5132" name="Picture 12">
            <a:extLst>
              <a:ext uri="{FF2B5EF4-FFF2-40B4-BE49-F238E27FC236}">
                <a16:creationId xmlns:a16="http://schemas.microsoft.com/office/drawing/2014/main" id="{C73EBB6A-9168-4A2C-B78A-BE8A1FF30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6" y="1485447"/>
            <a:ext cx="3714750" cy="3381375"/>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AC2D793C-146B-4CDA-A08F-9BF8A86E9D1F}"/>
              </a:ext>
            </a:extLst>
          </p:cNvPr>
          <p:cNvSpPr txBox="1"/>
          <p:nvPr/>
        </p:nvSpPr>
        <p:spPr>
          <a:xfrm>
            <a:off x="87462" y="889082"/>
            <a:ext cx="3310522" cy="369332"/>
          </a:xfrm>
          <a:prstGeom prst="rect">
            <a:avLst/>
          </a:prstGeom>
          <a:noFill/>
          <a:ln>
            <a:solidFill>
              <a:schemeClr val="tx1"/>
            </a:solidFill>
          </a:ln>
        </p:spPr>
        <p:txBody>
          <a:bodyPr wrap="none" rtlCol="0">
            <a:spAutoFit/>
          </a:bodyPr>
          <a:lstStyle/>
          <a:p>
            <a:r>
              <a:rPr kumimoji="1" lang="en-US" altLang="ja-JP" dirty="0"/>
              <a:t>(S</a:t>
            </a:r>
            <a:r>
              <a:rPr kumimoji="1" lang="ja-JP" altLang="en-US" dirty="0"/>
              <a:t>波到着時刻）ー</a:t>
            </a:r>
            <a:r>
              <a:rPr kumimoji="1" lang="en-US" altLang="ja-JP" dirty="0"/>
              <a:t>(P</a:t>
            </a:r>
            <a:r>
              <a:rPr kumimoji="1" lang="ja-JP" altLang="en-US" dirty="0"/>
              <a:t>波到着時刻</a:t>
            </a:r>
            <a:r>
              <a:rPr kumimoji="1" lang="en-US" altLang="ja-JP" dirty="0"/>
              <a:t>)</a:t>
            </a:r>
          </a:p>
        </p:txBody>
      </p:sp>
      <p:sp>
        <p:nvSpPr>
          <p:cNvPr id="19" name="矢印: 右 18">
            <a:extLst>
              <a:ext uri="{FF2B5EF4-FFF2-40B4-BE49-F238E27FC236}">
                <a16:creationId xmlns:a16="http://schemas.microsoft.com/office/drawing/2014/main" id="{91F6C71E-08EA-4D75-B994-D3FBC88DC8C5}"/>
              </a:ext>
            </a:extLst>
          </p:cNvPr>
          <p:cNvSpPr/>
          <p:nvPr/>
        </p:nvSpPr>
        <p:spPr>
          <a:xfrm>
            <a:off x="3476970" y="959963"/>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D705F6C0-E20B-451E-87E5-927BF9A326AA}"/>
              </a:ext>
            </a:extLst>
          </p:cNvPr>
          <p:cNvSpPr txBox="1"/>
          <p:nvPr/>
        </p:nvSpPr>
        <p:spPr>
          <a:xfrm>
            <a:off x="3843988" y="903017"/>
            <a:ext cx="2714205" cy="369332"/>
          </a:xfrm>
          <a:prstGeom prst="rect">
            <a:avLst/>
          </a:prstGeom>
          <a:noFill/>
          <a:ln>
            <a:solidFill>
              <a:schemeClr val="tx1"/>
            </a:solidFill>
          </a:ln>
        </p:spPr>
        <p:txBody>
          <a:bodyPr wrap="none" rtlCol="0">
            <a:spAutoFit/>
          </a:bodyPr>
          <a:lstStyle/>
          <a:p>
            <a:r>
              <a:rPr kumimoji="1" lang="ja-JP" altLang="en-US" dirty="0"/>
              <a:t>震源までの距離がわかる</a:t>
            </a:r>
            <a:endParaRPr kumimoji="1" lang="en-US" altLang="ja-JP" dirty="0"/>
          </a:p>
        </p:txBody>
      </p:sp>
      <p:sp>
        <p:nvSpPr>
          <p:cNvPr id="31" name="矢印: 右 30">
            <a:extLst>
              <a:ext uri="{FF2B5EF4-FFF2-40B4-BE49-F238E27FC236}">
                <a16:creationId xmlns:a16="http://schemas.microsoft.com/office/drawing/2014/main" id="{C56D8496-C902-44A8-90E2-1791773C70BE}"/>
              </a:ext>
            </a:extLst>
          </p:cNvPr>
          <p:cNvSpPr/>
          <p:nvPr/>
        </p:nvSpPr>
        <p:spPr>
          <a:xfrm>
            <a:off x="3821557" y="1428582"/>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F0303272-038F-4889-8B13-64679312D5D1}"/>
              </a:ext>
            </a:extLst>
          </p:cNvPr>
          <p:cNvSpPr txBox="1"/>
          <p:nvPr/>
        </p:nvSpPr>
        <p:spPr>
          <a:xfrm>
            <a:off x="4205343" y="1403075"/>
            <a:ext cx="4833374" cy="369332"/>
          </a:xfrm>
          <a:prstGeom prst="rect">
            <a:avLst/>
          </a:prstGeom>
          <a:noFill/>
          <a:ln>
            <a:solidFill>
              <a:schemeClr val="tx1"/>
            </a:solidFill>
          </a:ln>
        </p:spPr>
        <p:txBody>
          <a:bodyPr wrap="none" rtlCol="0">
            <a:spAutoFit/>
          </a:bodyPr>
          <a:lstStyle/>
          <a:p>
            <a:r>
              <a:rPr kumimoji="1" lang="ja-JP" altLang="en-US" dirty="0"/>
              <a:t>複数観測点の</a:t>
            </a:r>
            <a:r>
              <a:rPr kumimoji="1" lang="en-US" altLang="ja-JP" dirty="0"/>
              <a:t>S-P</a:t>
            </a:r>
            <a:r>
              <a:rPr kumimoji="1" lang="ja-JP" altLang="en-US" dirty="0"/>
              <a:t>時間がわかれば震源がわかる</a:t>
            </a:r>
            <a:endParaRPr kumimoji="1" lang="en-US" altLang="ja-JP" dirty="0"/>
          </a:p>
        </p:txBody>
      </p:sp>
      <p:sp>
        <p:nvSpPr>
          <p:cNvPr id="20" name="テキスト ボックス 19">
            <a:extLst>
              <a:ext uri="{FF2B5EF4-FFF2-40B4-BE49-F238E27FC236}">
                <a16:creationId xmlns:a16="http://schemas.microsoft.com/office/drawing/2014/main" id="{03E3C6AA-2165-4401-9456-F3A213EA2350}"/>
              </a:ext>
            </a:extLst>
          </p:cNvPr>
          <p:cNvSpPr txBox="1"/>
          <p:nvPr/>
        </p:nvSpPr>
        <p:spPr>
          <a:xfrm>
            <a:off x="6584713" y="2155647"/>
            <a:ext cx="2148345" cy="369332"/>
          </a:xfrm>
          <a:prstGeom prst="rect">
            <a:avLst/>
          </a:prstGeom>
          <a:noFill/>
        </p:spPr>
        <p:txBody>
          <a:bodyPr wrap="none" rtlCol="0">
            <a:spAutoFit/>
          </a:bodyPr>
          <a:lstStyle/>
          <a:p>
            <a:r>
              <a:rPr kumimoji="1" lang="en-US" altLang="ja-JP" dirty="0"/>
              <a:t>3</a:t>
            </a:r>
            <a:r>
              <a:rPr kumimoji="1" lang="ja-JP" altLang="en-US" dirty="0"/>
              <a:t>球面の交点が震源</a:t>
            </a:r>
          </a:p>
        </p:txBody>
      </p:sp>
      <p:sp>
        <p:nvSpPr>
          <p:cNvPr id="25" name="テキスト ボックス 24">
            <a:extLst>
              <a:ext uri="{FF2B5EF4-FFF2-40B4-BE49-F238E27FC236}">
                <a16:creationId xmlns:a16="http://schemas.microsoft.com/office/drawing/2014/main" id="{DAFB7AFC-3613-476A-86BF-09827721150D}"/>
              </a:ext>
            </a:extLst>
          </p:cNvPr>
          <p:cNvSpPr txBox="1"/>
          <p:nvPr/>
        </p:nvSpPr>
        <p:spPr>
          <a:xfrm>
            <a:off x="696454" y="5574871"/>
            <a:ext cx="2591543" cy="646331"/>
          </a:xfrm>
          <a:prstGeom prst="rect">
            <a:avLst/>
          </a:prstGeom>
          <a:noFill/>
        </p:spPr>
        <p:txBody>
          <a:bodyPr wrap="none" rtlCol="0">
            <a:spAutoFit/>
          </a:bodyPr>
          <a:lstStyle/>
          <a:p>
            <a:r>
              <a:rPr kumimoji="1" lang="en-US" altLang="ja-JP" dirty="0"/>
              <a:t>Ts-</a:t>
            </a:r>
            <a:r>
              <a:rPr kumimoji="1" lang="en-US" altLang="ja-JP" dirty="0" err="1"/>
              <a:t>Tp</a:t>
            </a:r>
            <a:r>
              <a:rPr kumimoji="1" lang="en-US" altLang="ja-JP" dirty="0"/>
              <a:t>=(T</a:t>
            </a:r>
            <a:r>
              <a:rPr kumimoji="1" lang="en-US" altLang="ja-JP" baseline="-25000" dirty="0"/>
              <a:t>0</a:t>
            </a:r>
            <a:r>
              <a:rPr kumimoji="1" lang="en-US" altLang="ja-JP" dirty="0"/>
              <a:t>+r/Vs )-(T</a:t>
            </a:r>
            <a:r>
              <a:rPr kumimoji="1" lang="en-US" altLang="ja-JP" baseline="-25000" dirty="0"/>
              <a:t>0</a:t>
            </a:r>
            <a:r>
              <a:rPr kumimoji="1" lang="en-US" altLang="ja-JP" dirty="0"/>
              <a:t>+r/</a:t>
            </a:r>
            <a:r>
              <a:rPr kumimoji="1" lang="en-US" altLang="ja-JP" dirty="0" err="1"/>
              <a:t>Vp</a:t>
            </a:r>
            <a:r>
              <a:rPr kumimoji="1" lang="en-US" altLang="ja-JP" dirty="0"/>
              <a:t>)</a:t>
            </a:r>
          </a:p>
          <a:p>
            <a:r>
              <a:rPr lang="en-US" altLang="ja-JP" dirty="0"/>
              <a:t>         =r(1/Vs-1/</a:t>
            </a:r>
            <a:r>
              <a:rPr lang="en-US" altLang="ja-JP" dirty="0" err="1"/>
              <a:t>Vp</a:t>
            </a:r>
            <a:r>
              <a:rPr lang="en-US" altLang="ja-JP" dirty="0"/>
              <a:t>)</a:t>
            </a:r>
            <a:endParaRPr kumimoji="1" lang="ja-JP" altLang="en-US" dirty="0"/>
          </a:p>
        </p:txBody>
      </p:sp>
      <p:sp>
        <p:nvSpPr>
          <p:cNvPr id="26" name="テキスト ボックス 25">
            <a:extLst>
              <a:ext uri="{FF2B5EF4-FFF2-40B4-BE49-F238E27FC236}">
                <a16:creationId xmlns:a16="http://schemas.microsoft.com/office/drawing/2014/main" id="{D8444EB9-242F-4C69-9933-DC0D926A9E2F}"/>
              </a:ext>
            </a:extLst>
          </p:cNvPr>
          <p:cNvSpPr txBox="1"/>
          <p:nvPr/>
        </p:nvSpPr>
        <p:spPr>
          <a:xfrm>
            <a:off x="4144526" y="5581053"/>
            <a:ext cx="4880375" cy="1200329"/>
          </a:xfrm>
          <a:prstGeom prst="rect">
            <a:avLst/>
          </a:prstGeom>
          <a:noFill/>
        </p:spPr>
        <p:txBody>
          <a:bodyPr wrap="none" rtlCol="0">
            <a:spAutoFit/>
          </a:bodyPr>
          <a:lstStyle/>
          <a:p>
            <a:r>
              <a:rPr kumimoji="1" lang="en-US" altLang="ja-JP" dirty="0" err="1"/>
              <a:t>Vp</a:t>
            </a:r>
            <a:r>
              <a:rPr kumimoji="1" lang="en-US" altLang="ja-JP" dirty="0"/>
              <a:t>=5km/s, Vs=3km/s </a:t>
            </a:r>
            <a:r>
              <a:rPr kumimoji="1" lang="ja-JP" altLang="en-US" dirty="0"/>
              <a:t>では</a:t>
            </a:r>
            <a:r>
              <a:rPr lang="en-US" altLang="ja-JP" dirty="0"/>
              <a:t>(1/Vs-1/</a:t>
            </a:r>
            <a:r>
              <a:rPr lang="en-US" altLang="ja-JP" dirty="0" err="1"/>
              <a:t>Vp</a:t>
            </a:r>
            <a:r>
              <a:rPr lang="en-US" altLang="ja-JP" dirty="0"/>
              <a:t>)</a:t>
            </a:r>
            <a:r>
              <a:rPr lang="en-US" altLang="ja-JP" baseline="30000" dirty="0"/>
              <a:t>-1</a:t>
            </a:r>
            <a:r>
              <a:rPr lang="ja-JP" altLang="en-US" baseline="30000" dirty="0"/>
              <a:t>　</a:t>
            </a:r>
            <a:r>
              <a:rPr kumimoji="1" lang="en-US" altLang="ja-JP" dirty="0"/>
              <a:t>=7.5km/</a:t>
            </a:r>
            <a:r>
              <a:rPr lang="en-US" altLang="ja-JP" dirty="0"/>
              <a:t>s</a:t>
            </a:r>
          </a:p>
          <a:p>
            <a:endParaRPr kumimoji="1" lang="en-US" altLang="ja-JP" dirty="0"/>
          </a:p>
          <a:p>
            <a:r>
              <a:rPr lang="ja-JP" altLang="en-US" dirty="0"/>
              <a:t>初期微動時間（</a:t>
            </a:r>
            <a:r>
              <a:rPr kumimoji="1" lang="en-US" altLang="ja-JP" dirty="0"/>
              <a:t> Ts-</a:t>
            </a:r>
            <a:r>
              <a:rPr kumimoji="1" lang="en-US" altLang="ja-JP" dirty="0" err="1"/>
              <a:t>Tp</a:t>
            </a:r>
            <a:r>
              <a:rPr kumimoji="1" lang="en-US" altLang="ja-JP" dirty="0"/>
              <a:t> </a:t>
            </a:r>
            <a:r>
              <a:rPr kumimoji="1" lang="ja-JP" altLang="en-US" dirty="0"/>
              <a:t>）に定数</a:t>
            </a:r>
            <a:r>
              <a:rPr kumimoji="1" lang="en-US" altLang="ja-JP" dirty="0"/>
              <a:t>(8</a:t>
            </a:r>
            <a:r>
              <a:rPr kumimoji="1" lang="ja-JP" altLang="en-US" dirty="0"/>
              <a:t>くらい</a:t>
            </a:r>
            <a:r>
              <a:rPr kumimoji="1" lang="en-US" altLang="ja-JP" dirty="0"/>
              <a:t>)</a:t>
            </a:r>
            <a:r>
              <a:rPr kumimoji="1" lang="ja-JP" altLang="en-US" dirty="0"/>
              <a:t>をかけると</a:t>
            </a:r>
            <a:endParaRPr kumimoji="1" lang="en-US" altLang="ja-JP" dirty="0"/>
          </a:p>
          <a:p>
            <a:r>
              <a:rPr kumimoji="1" lang="ja-JP" altLang="en-US" dirty="0"/>
              <a:t>およそ</a:t>
            </a:r>
            <a:r>
              <a:rPr lang="ja-JP" altLang="en-US" dirty="0"/>
              <a:t>の震源距離（大森公式）</a:t>
            </a:r>
            <a:endParaRPr lang="en-US" altLang="ja-JP" baseline="30000" dirty="0"/>
          </a:p>
        </p:txBody>
      </p:sp>
    </p:spTree>
    <p:extLst>
      <p:ext uri="{BB962C8B-B14F-4D97-AF65-F5344CB8AC3E}">
        <p14:creationId xmlns:p14="http://schemas.microsoft.com/office/powerpoint/2010/main" val="1960604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kumimoji="1" lang="ja-JP" altLang="en-US" dirty="0"/>
              <a:t>震源決定</a:t>
            </a:r>
          </a:p>
        </p:txBody>
      </p:sp>
      <p:sp>
        <p:nvSpPr>
          <p:cNvPr id="17" name="テキスト ボックス 16">
            <a:extLst>
              <a:ext uri="{FF2B5EF4-FFF2-40B4-BE49-F238E27FC236}">
                <a16:creationId xmlns:a16="http://schemas.microsoft.com/office/drawing/2014/main" id="{0891E619-CE94-4FF6-B9E4-AAA75BF78B43}"/>
              </a:ext>
            </a:extLst>
          </p:cNvPr>
          <p:cNvSpPr txBox="1"/>
          <p:nvPr/>
        </p:nvSpPr>
        <p:spPr>
          <a:xfrm>
            <a:off x="636077" y="6381328"/>
            <a:ext cx="8241872" cy="369332"/>
          </a:xfrm>
          <a:prstGeom prst="rect">
            <a:avLst/>
          </a:prstGeom>
          <a:noFill/>
        </p:spPr>
        <p:txBody>
          <a:bodyPr wrap="none" rtlCol="0">
            <a:spAutoFit/>
          </a:bodyPr>
          <a:lstStyle/>
          <a:p>
            <a:r>
              <a:rPr kumimoji="1" lang="ja-JP" altLang="en-US" dirty="0"/>
              <a:t>防災科学技術研究所　</a:t>
            </a:r>
            <a:r>
              <a:rPr kumimoji="1" lang="en-US" altLang="ja-JP" dirty="0"/>
              <a:t>https://www.hinet.bosai.go.jp/about_earthquake/sec3.1.html</a:t>
            </a:r>
            <a:endParaRPr kumimoji="1" lang="ja-JP" altLang="en-US" dirty="0"/>
          </a:p>
        </p:txBody>
      </p:sp>
      <p:pic>
        <p:nvPicPr>
          <p:cNvPr id="9218" name="Picture 2">
            <a:extLst>
              <a:ext uri="{FF2B5EF4-FFF2-40B4-BE49-F238E27FC236}">
                <a16:creationId xmlns:a16="http://schemas.microsoft.com/office/drawing/2014/main" id="{171BE5DE-BB3E-437C-AEB9-85E46EAE7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77" y="803160"/>
            <a:ext cx="3960807" cy="5544616"/>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左 2">
            <a:extLst>
              <a:ext uri="{FF2B5EF4-FFF2-40B4-BE49-F238E27FC236}">
                <a16:creationId xmlns:a16="http://schemas.microsoft.com/office/drawing/2014/main" id="{E04B4626-327A-4BC6-83FB-002F9422A78C}"/>
              </a:ext>
            </a:extLst>
          </p:cNvPr>
          <p:cNvSpPr/>
          <p:nvPr/>
        </p:nvSpPr>
        <p:spPr>
          <a:xfrm>
            <a:off x="4572000" y="2175049"/>
            <a:ext cx="463059"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左 15">
            <a:extLst>
              <a:ext uri="{FF2B5EF4-FFF2-40B4-BE49-F238E27FC236}">
                <a16:creationId xmlns:a16="http://schemas.microsoft.com/office/drawing/2014/main" id="{D345127B-41A4-42C7-BF8F-D7DD22A78F6A}"/>
              </a:ext>
            </a:extLst>
          </p:cNvPr>
          <p:cNvSpPr/>
          <p:nvPr/>
        </p:nvSpPr>
        <p:spPr>
          <a:xfrm>
            <a:off x="4632621" y="4941168"/>
            <a:ext cx="463059"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D6F7EFE-888F-48E4-9626-13CA7D5A505C}"/>
              </a:ext>
            </a:extLst>
          </p:cNvPr>
          <p:cNvSpPr txBox="1"/>
          <p:nvPr/>
        </p:nvSpPr>
        <p:spPr>
          <a:xfrm>
            <a:off x="5148064" y="2175049"/>
            <a:ext cx="3249608" cy="369332"/>
          </a:xfrm>
          <a:prstGeom prst="rect">
            <a:avLst/>
          </a:prstGeom>
          <a:noFill/>
        </p:spPr>
        <p:txBody>
          <a:bodyPr wrap="none" rtlCol="0">
            <a:spAutoFit/>
          </a:bodyPr>
          <a:lstStyle/>
          <a:p>
            <a:r>
              <a:rPr lang="ja-JP" altLang="en-US" dirty="0"/>
              <a:t>速度構造一定（当</a:t>
            </a:r>
            <a:r>
              <a:rPr lang="en-US" altLang="ja-JP" dirty="0"/>
              <a:t>S-P</a:t>
            </a:r>
            <a:r>
              <a:rPr lang="ja-JP" altLang="en-US" dirty="0"/>
              <a:t>面は球面）</a:t>
            </a:r>
            <a:endParaRPr kumimoji="1" lang="ja-JP" altLang="en-US" dirty="0"/>
          </a:p>
        </p:txBody>
      </p:sp>
      <p:sp>
        <p:nvSpPr>
          <p:cNvPr id="21" name="テキスト ボックス 20">
            <a:extLst>
              <a:ext uri="{FF2B5EF4-FFF2-40B4-BE49-F238E27FC236}">
                <a16:creationId xmlns:a16="http://schemas.microsoft.com/office/drawing/2014/main" id="{18066231-B4CD-4F5D-8126-C7788129BF89}"/>
              </a:ext>
            </a:extLst>
          </p:cNvPr>
          <p:cNvSpPr txBox="1"/>
          <p:nvPr/>
        </p:nvSpPr>
        <p:spPr>
          <a:xfrm>
            <a:off x="5148064" y="4927670"/>
            <a:ext cx="4123245" cy="369332"/>
          </a:xfrm>
          <a:prstGeom prst="rect">
            <a:avLst/>
          </a:prstGeom>
          <a:noFill/>
        </p:spPr>
        <p:txBody>
          <a:bodyPr wrap="none" rtlCol="0">
            <a:spAutoFit/>
          </a:bodyPr>
          <a:lstStyle/>
          <a:p>
            <a:r>
              <a:rPr lang="ja-JP" altLang="en-US" dirty="0"/>
              <a:t>速度は深さに依存（実際はこちらに近い）</a:t>
            </a:r>
            <a:endParaRPr kumimoji="1" lang="ja-JP" altLang="en-US" dirty="0"/>
          </a:p>
        </p:txBody>
      </p:sp>
      <p:sp>
        <p:nvSpPr>
          <p:cNvPr id="5" name="テキスト ボックス 4">
            <a:extLst>
              <a:ext uri="{FF2B5EF4-FFF2-40B4-BE49-F238E27FC236}">
                <a16:creationId xmlns:a16="http://schemas.microsoft.com/office/drawing/2014/main" id="{52B678B0-2D67-48D2-A1E2-ED1C0734B141}"/>
              </a:ext>
            </a:extLst>
          </p:cNvPr>
          <p:cNvSpPr txBox="1"/>
          <p:nvPr/>
        </p:nvSpPr>
        <p:spPr>
          <a:xfrm>
            <a:off x="4632621" y="5733256"/>
            <a:ext cx="4636206" cy="646331"/>
          </a:xfrm>
          <a:prstGeom prst="rect">
            <a:avLst/>
          </a:prstGeom>
          <a:noFill/>
        </p:spPr>
        <p:txBody>
          <a:bodyPr wrap="none" rtlCol="0">
            <a:spAutoFit/>
          </a:bodyPr>
          <a:lstStyle/>
          <a:p>
            <a:r>
              <a:rPr kumimoji="1" lang="ja-JP" altLang="en-US" dirty="0"/>
              <a:t>実際上は地震波速度の深さ依存性を考慮して</a:t>
            </a:r>
            <a:endParaRPr kumimoji="1" lang="en-US" altLang="ja-JP" dirty="0"/>
          </a:p>
          <a:p>
            <a:r>
              <a:rPr lang="ja-JP" altLang="en-US" dirty="0"/>
              <a:t>（数値計算により）震源を決めている</a:t>
            </a:r>
            <a:endParaRPr kumimoji="1" lang="ja-JP" altLang="en-US" dirty="0"/>
          </a:p>
        </p:txBody>
      </p:sp>
    </p:spTree>
    <p:extLst>
      <p:ext uri="{BB962C8B-B14F-4D97-AF65-F5344CB8AC3E}">
        <p14:creationId xmlns:p14="http://schemas.microsoft.com/office/powerpoint/2010/main" val="421563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0"/>
            <a:ext cx="9144000" cy="650503"/>
          </a:xfrm>
          <a:solidFill>
            <a:schemeClr val="accent5">
              <a:lumMod val="40000"/>
              <a:lumOff val="60000"/>
            </a:schemeClr>
          </a:solidFill>
          <a:ln w="38100">
            <a:solidFill>
              <a:schemeClr val="bg1">
                <a:lumMod val="50000"/>
              </a:schemeClr>
            </a:solidFill>
          </a:ln>
        </p:spPr>
        <p:txBody>
          <a:bodyPr>
            <a:normAutofit fontScale="90000"/>
          </a:bodyPr>
          <a:lstStyle/>
          <a:p>
            <a:r>
              <a:rPr lang="ja-JP" altLang="en-US" dirty="0"/>
              <a:t>地震波速度からみた地球内部構造</a:t>
            </a:r>
            <a:endParaRPr kumimoji="1" lang="ja-JP" altLang="en-US" dirty="0"/>
          </a:p>
        </p:txBody>
      </p:sp>
      <p:pic>
        <p:nvPicPr>
          <p:cNvPr id="35844" name="Picture 4" descr="http://www.eri.u-tokyo.ac.jp/KOHO/PANKO2004/openlec_exibition/interior.files/image004.jpg"/>
          <p:cNvPicPr>
            <a:picLocks noChangeAspect="1" noChangeArrowheads="1"/>
          </p:cNvPicPr>
          <p:nvPr/>
        </p:nvPicPr>
        <p:blipFill>
          <a:blip r:embed="rId2" cstate="print"/>
          <a:srcRect/>
          <a:stretch>
            <a:fillRect/>
          </a:stretch>
        </p:blipFill>
        <p:spPr bwMode="auto">
          <a:xfrm>
            <a:off x="107504" y="1340768"/>
            <a:ext cx="5031811" cy="3887392"/>
          </a:xfrm>
          <a:prstGeom prst="rect">
            <a:avLst/>
          </a:prstGeom>
          <a:noFill/>
        </p:spPr>
      </p:pic>
      <p:sp>
        <p:nvSpPr>
          <p:cNvPr id="6" name="テキスト ボックス 5"/>
          <p:cNvSpPr txBox="1"/>
          <p:nvPr/>
        </p:nvSpPr>
        <p:spPr>
          <a:xfrm>
            <a:off x="107504" y="6185150"/>
            <a:ext cx="90923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東大地震研　</a:t>
            </a: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http://www.eri.u-tokyo.ac.jp/KOHO/PANKO2004/openlec_exibition/interior.htm</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35846" name="Picture 6" descr="http://www.eri.u-tokyo.ac.jp/KOHO/PANKO2004/openlec_exibition/interior.files/image006.jpg"/>
          <p:cNvPicPr>
            <a:picLocks noChangeAspect="1" noChangeArrowheads="1"/>
          </p:cNvPicPr>
          <p:nvPr/>
        </p:nvPicPr>
        <p:blipFill>
          <a:blip r:embed="rId3" cstate="print"/>
          <a:srcRect/>
          <a:stretch>
            <a:fillRect/>
          </a:stretch>
        </p:blipFill>
        <p:spPr bwMode="auto">
          <a:xfrm>
            <a:off x="5292079" y="1124743"/>
            <a:ext cx="3851921" cy="4597001"/>
          </a:xfrm>
          <a:prstGeom prst="rect">
            <a:avLst/>
          </a:prstGeom>
          <a:noFill/>
        </p:spPr>
      </p:pic>
      <p:cxnSp>
        <p:nvCxnSpPr>
          <p:cNvPr id="9" name="直線矢印コネクタ 8"/>
          <p:cNvCxnSpPr/>
          <p:nvPr/>
        </p:nvCxnSpPr>
        <p:spPr>
          <a:xfrm flipV="1">
            <a:off x="2771800" y="2492896"/>
            <a:ext cx="0" cy="1368152"/>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2843808" y="3212976"/>
            <a:ext cx="1524776" cy="646331"/>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密度増加</a:t>
            </a:r>
            <a:endPar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（岩石から鉄）</a:t>
            </a:r>
          </a:p>
        </p:txBody>
      </p:sp>
      <p:cxnSp>
        <p:nvCxnSpPr>
          <p:cNvPr id="11" name="直線矢印コネクタ 10"/>
          <p:cNvCxnSpPr/>
          <p:nvPr/>
        </p:nvCxnSpPr>
        <p:spPr>
          <a:xfrm>
            <a:off x="2483768" y="1484784"/>
            <a:ext cx="0" cy="1656184"/>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259632" y="2204864"/>
            <a:ext cx="1107996"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速度低下</a:t>
            </a:r>
          </a:p>
        </p:txBody>
      </p:sp>
      <p:sp>
        <p:nvSpPr>
          <p:cNvPr id="14" name="テキスト ボックス 13"/>
          <p:cNvSpPr txBox="1"/>
          <p:nvPr/>
        </p:nvSpPr>
        <p:spPr>
          <a:xfrm>
            <a:off x="2699792" y="4509120"/>
            <a:ext cx="1407758" cy="369332"/>
          </a:xfrm>
          <a:prstGeom prst="rect">
            <a:avLst/>
          </a:prstGeom>
          <a:solidFill>
            <a:schemeClr val="accent1">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S</a:t>
            </a:r>
            <a:r>
              <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波速度ゼロ</a:t>
            </a:r>
          </a:p>
        </p:txBody>
      </p:sp>
      <p:cxnSp>
        <p:nvCxnSpPr>
          <p:cNvPr id="15" name="直線矢印コネクタ 14"/>
          <p:cNvCxnSpPr/>
          <p:nvPr/>
        </p:nvCxnSpPr>
        <p:spPr>
          <a:xfrm>
            <a:off x="2483768" y="3356992"/>
            <a:ext cx="0" cy="1584176"/>
          </a:xfrm>
          <a:prstGeom prst="straightConnector1">
            <a:avLst/>
          </a:prstGeom>
          <a:ln w="381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13073</TotalTime>
  <Words>1763</Words>
  <Application>Microsoft Office PowerPoint</Application>
  <PresentationFormat>画面に合わせる (4:3)</PresentationFormat>
  <Paragraphs>218</Paragraphs>
  <Slides>33</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33</vt:i4>
      </vt:variant>
    </vt:vector>
  </HeadingPairs>
  <TitlesOfParts>
    <vt:vector size="38" baseType="lpstr">
      <vt:lpstr>Meiryo</vt:lpstr>
      <vt:lpstr>游ゴシック</vt:lpstr>
      <vt:lpstr>Arial</vt:lpstr>
      <vt:lpstr>Calibri</vt:lpstr>
      <vt:lpstr>Office テーマ</vt:lpstr>
      <vt:lpstr>地震の原因</vt:lpstr>
      <vt:lpstr>地震</vt:lpstr>
      <vt:lpstr>震源と震央と震源域</vt:lpstr>
      <vt:lpstr>地震と地震波</vt:lpstr>
      <vt:lpstr>地震と地震波</vt:lpstr>
      <vt:lpstr>地震と地震波</vt:lpstr>
      <vt:lpstr>震源決定</vt:lpstr>
      <vt:lpstr>震源決定</vt:lpstr>
      <vt:lpstr>地震波速度からみた地球内部構造</vt:lpstr>
      <vt:lpstr>表面波</vt:lpstr>
      <vt:lpstr>断層の動きと発震機構解</vt:lpstr>
      <vt:lpstr>発震機構解（メカニズム解）</vt:lpstr>
      <vt:lpstr>発震機構解の表現</vt:lpstr>
      <vt:lpstr>地震の2つの節面</vt:lpstr>
      <vt:lpstr>発震機構解</vt:lpstr>
      <vt:lpstr>右よこずれと左よこずれ</vt:lpstr>
      <vt:lpstr>断層パラメーター</vt:lpstr>
      <vt:lpstr>地震の発生状況（日本）</vt:lpstr>
      <vt:lpstr>地震の発生状況（世界）</vt:lpstr>
      <vt:lpstr>プレートの動き</vt:lpstr>
      <vt:lpstr>日本列島周辺のプレート</vt:lpstr>
      <vt:lpstr>日本列島のプレート構造</vt:lpstr>
      <vt:lpstr>日本列島の広域応力場</vt:lpstr>
      <vt:lpstr>津波の発生</vt:lpstr>
      <vt:lpstr>津波の速さ</vt:lpstr>
      <vt:lpstr>地震防災</vt:lpstr>
      <vt:lpstr>例題</vt:lpstr>
      <vt:lpstr>PowerPoint プレゼンテーション</vt:lpstr>
      <vt:lpstr>発震機構解</vt:lpstr>
      <vt:lpstr>発震機構解</vt:lpstr>
      <vt:lpstr>地震波の放射パターン</vt:lpstr>
      <vt:lpstr>初動方向から発震機構解の求め方</vt:lpstr>
      <vt:lpstr>地震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地球内部構造</dc:title>
  <dc:creator>Windows ユーザー</dc:creator>
  <cp:lastModifiedBy>kusaboke338@outlook.jp</cp:lastModifiedBy>
  <cp:revision>197</cp:revision>
  <cp:lastPrinted>2021-03-11T01:36:14Z</cp:lastPrinted>
  <dcterms:created xsi:type="dcterms:W3CDTF">2020-10-02T02:47:34Z</dcterms:created>
  <dcterms:modified xsi:type="dcterms:W3CDTF">2021-03-11T01:36:19Z</dcterms:modified>
</cp:coreProperties>
</file>